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83" r:id="rId1"/>
  </p:sldMasterIdLst>
  <p:notesMasterIdLst>
    <p:notesMasterId r:id="rId26"/>
  </p:notesMasterIdLst>
  <p:sldIdLst>
    <p:sldId id="256" r:id="rId2"/>
    <p:sldId id="267" r:id="rId3"/>
    <p:sldId id="259" r:id="rId4"/>
    <p:sldId id="260" r:id="rId5"/>
    <p:sldId id="270" r:id="rId6"/>
    <p:sldId id="264" r:id="rId7"/>
    <p:sldId id="269" r:id="rId8"/>
    <p:sldId id="265" r:id="rId9"/>
    <p:sldId id="258" r:id="rId10"/>
    <p:sldId id="266" r:id="rId11"/>
    <p:sldId id="263" r:id="rId12"/>
    <p:sldId id="268" r:id="rId13"/>
    <p:sldId id="314" r:id="rId14"/>
    <p:sldId id="261" r:id="rId15"/>
    <p:sldId id="278" r:id="rId16"/>
    <p:sldId id="287" r:id="rId17"/>
    <p:sldId id="262" r:id="rId18"/>
    <p:sldId id="288" r:id="rId19"/>
    <p:sldId id="284" r:id="rId20"/>
    <p:sldId id="316" r:id="rId21"/>
    <p:sldId id="317" r:id="rId22"/>
    <p:sldId id="285" r:id="rId23"/>
    <p:sldId id="272" r:id="rId24"/>
    <p:sldId id="280" r:id="rId25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454">
          <p15:clr>
            <a:srgbClr val="9AA0A6"/>
          </p15:clr>
        </p15:guide>
        <p15:guide id="2" orient="horz" pos="16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0ED599C-F173-4304-A0EA-FD8427D04D61}">
  <a:tblStyle styleId="{D0ED599C-F173-4304-A0EA-FD8427D04D6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907" y="62"/>
      </p:cViewPr>
      <p:guideLst>
        <p:guide pos="454"/>
        <p:guide orient="horz" pos="16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1144dd260e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1144dd260e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115d3d7d9a7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115d3d7d9a7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115b87658a5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115b87658a5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11582efe8ed_1_2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11582efe8ed_1_2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11582efe8ed_1_2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11582efe8ed_1_2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2604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1151d0107ad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1151d0107ad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g11582efe8ed_2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6" name="Google Shape;756;g11582efe8ed_2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g115b87658a5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8" name="Google Shape;998;g115b87658a5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11582efe8ed_1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11582efe8ed_1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g115b87658a5_0_2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9" name="Google Shape;1009;g115b87658a5_0_2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Google Shape;951;g115b87658a5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2" name="Google Shape;952;g115b87658a5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11582efe8ed_1_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11582efe8ed_1_1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Google Shape;951;g115b87658a5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2" name="Google Shape;952;g115b87658a5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6586461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Google Shape;951;g115b87658a5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2" name="Google Shape;952;g115b87658a5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315393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g115da5216d5_1_7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6" name="Google Shape;966;g115da5216d5_1_7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115da5216d5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8" name="Google Shape;618;g115da5216d5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g115da5216d5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9" name="Google Shape;839;g115da5216d5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1151d0107ad_1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1151d0107ad_1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1151d0107ad_1_2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1151d0107ad_1_2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115d3d7d9a7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g115d3d7d9a7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115da5216d5_1_8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115da5216d5_1_8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11582efe8ed_1_2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11582efe8ed_1_2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11582efe8e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11582efe8e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11582efe8ed_1_2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11582efe8ed_1_2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5021525" y="1401600"/>
            <a:ext cx="3182700" cy="145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5200"/>
              <a:buNone/>
              <a:defRPr sz="5000">
                <a:latin typeface="Lato Black"/>
                <a:ea typeface="Lato Black"/>
                <a:cs typeface="Lato Black"/>
                <a:sym typeface="Lato Blac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5021525" y="3026400"/>
            <a:ext cx="2979600" cy="715500"/>
          </a:xfrm>
          <a:prstGeom prst="rect">
            <a:avLst/>
          </a:prstGeom>
          <a:solidFill>
            <a:srgbClr val="95FFFF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7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cxnSp>
        <p:nvCxnSpPr>
          <p:cNvPr id="11" name="Google Shape;11;p2"/>
          <p:cNvCxnSpPr/>
          <p:nvPr/>
        </p:nvCxnSpPr>
        <p:spPr>
          <a:xfrm rot="10800000">
            <a:off x="723750" y="4678425"/>
            <a:ext cx="84774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 hasCustomPrompt="1"/>
          </p:nvPr>
        </p:nvSpPr>
        <p:spPr>
          <a:xfrm>
            <a:off x="822475" y="1713150"/>
            <a:ext cx="763200" cy="764400"/>
          </a:xfrm>
          <a:prstGeom prst="rect">
            <a:avLst/>
          </a:prstGeom>
          <a:solidFill>
            <a:srgbClr val="95FFFF"/>
          </a:solidFill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Font typeface="Lato"/>
              <a:buNone/>
              <a:defRPr sz="35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Font typeface="Lato"/>
              <a:buNone/>
              <a:defRPr sz="2500" b="1">
                <a:latin typeface="Lato"/>
                <a:ea typeface="Lato"/>
                <a:cs typeface="Lato"/>
                <a:sym typeface="La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Font typeface="Lato"/>
              <a:buNone/>
              <a:defRPr sz="2500" b="1">
                <a:latin typeface="Lato"/>
                <a:ea typeface="Lato"/>
                <a:cs typeface="Lato"/>
                <a:sym typeface="La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Font typeface="Lato"/>
              <a:buNone/>
              <a:defRPr sz="2500" b="1">
                <a:latin typeface="Lato"/>
                <a:ea typeface="Lato"/>
                <a:cs typeface="Lato"/>
                <a:sym typeface="La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Font typeface="Lato"/>
              <a:buNone/>
              <a:defRPr sz="2500" b="1">
                <a:latin typeface="Lato"/>
                <a:ea typeface="Lato"/>
                <a:cs typeface="Lato"/>
                <a:sym typeface="La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Font typeface="Lato"/>
              <a:buNone/>
              <a:defRPr sz="2500" b="1">
                <a:latin typeface="Lato"/>
                <a:ea typeface="Lato"/>
                <a:cs typeface="Lato"/>
                <a:sym typeface="La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Font typeface="Lato"/>
              <a:buNone/>
              <a:defRPr sz="2500" b="1">
                <a:latin typeface="Lato"/>
                <a:ea typeface="Lato"/>
                <a:cs typeface="Lato"/>
                <a:sym typeface="La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Font typeface="Lato"/>
              <a:buNone/>
              <a:defRPr sz="2500" b="1">
                <a:latin typeface="Lato"/>
                <a:ea typeface="Lato"/>
                <a:cs typeface="Lato"/>
                <a:sym typeface="La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Font typeface="Lato"/>
              <a:buNone/>
              <a:defRPr sz="2500" b="1"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13"/>
          <p:cNvSpPr txBox="1">
            <a:spLocks noGrp="1"/>
          </p:cNvSpPr>
          <p:nvPr>
            <p:ph type="title" idx="2"/>
          </p:nvPr>
        </p:nvSpPr>
        <p:spPr>
          <a:xfrm>
            <a:off x="1790450" y="1654900"/>
            <a:ext cx="2595900" cy="343500"/>
          </a:xfrm>
          <a:prstGeom prst="rect">
            <a:avLst/>
          </a:prstGeom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Lato"/>
              <a:buNone/>
              <a:defRPr sz="21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Lato"/>
              <a:buNone/>
              <a:defRPr sz="25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Lato"/>
              <a:buNone/>
              <a:defRPr sz="25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Lato"/>
              <a:buNone/>
              <a:defRPr sz="25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Lato"/>
              <a:buNone/>
              <a:defRPr sz="25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Lato"/>
              <a:buNone/>
              <a:defRPr sz="25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Lato"/>
              <a:buNone/>
              <a:defRPr sz="25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Lato"/>
              <a:buNone/>
              <a:defRPr sz="25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Lato"/>
              <a:buNone/>
              <a:defRPr sz="25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ubTitle" idx="1"/>
          </p:nvPr>
        </p:nvSpPr>
        <p:spPr>
          <a:xfrm>
            <a:off x="1790450" y="2082775"/>
            <a:ext cx="2595900" cy="3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title" idx="3" hasCustomPrompt="1"/>
          </p:nvPr>
        </p:nvSpPr>
        <p:spPr>
          <a:xfrm>
            <a:off x="822475" y="3178450"/>
            <a:ext cx="763200" cy="764400"/>
          </a:xfrm>
          <a:prstGeom prst="rect">
            <a:avLst/>
          </a:prstGeom>
          <a:solidFill>
            <a:schemeClr val="lt2"/>
          </a:solidFill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Font typeface="Lato"/>
              <a:buNone/>
              <a:defRPr sz="35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Font typeface="Lato"/>
              <a:buNone/>
              <a:defRPr sz="2500" b="1">
                <a:latin typeface="Lato"/>
                <a:ea typeface="Lato"/>
                <a:cs typeface="Lato"/>
                <a:sym typeface="La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Font typeface="Lato"/>
              <a:buNone/>
              <a:defRPr sz="2500" b="1">
                <a:latin typeface="Lato"/>
                <a:ea typeface="Lato"/>
                <a:cs typeface="Lato"/>
                <a:sym typeface="La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Font typeface="Lato"/>
              <a:buNone/>
              <a:defRPr sz="2500" b="1">
                <a:latin typeface="Lato"/>
                <a:ea typeface="Lato"/>
                <a:cs typeface="Lato"/>
                <a:sym typeface="La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Font typeface="Lato"/>
              <a:buNone/>
              <a:defRPr sz="2500" b="1">
                <a:latin typeface="Lato"/>
                <a:ea typeface="Lato"/>
                <a:cs typeface="Lato"/>
                <a:sym typeface="La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Font typeface="Lato"/>
              <a:buNone/>
              <a:defRPr sz="2500" b="1">
                <a:latin typeface="Lato"/>
                <a:ea typeface="Lato"/>
                <a:cs typeface="Lato"/>
                <a:sym typeface="La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Font typeface="Lato"/>
              <a:buNone/>
              <a:defRPr sz="2500" b="1">
                <a:latin typeface="Lato"/>
                <a:ea typeface="Lato"/>
                <a:cs typeface="Lato"/>
                <a:sym typeface="La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Font typeface="Lato"/>
              <a:buNone/>
              <a:defRPr sz="2500" b="1">
                <a:latin typeface="Lato"/>
                <a:ea typeface="Lato"/>
                <a:cs typeface="Lato"/>
                <a:sym typeface="La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Font typeface="Lato"/>
              <a:buNone/>
              <a:defRPr sz="2500" b="1"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13"/>
          <p:cNvSpPr txBox="1">
            <a:spLocks noGrp="1"/>
          </p:cNvSpPr>
          <p:nvPr>
            <p:ph type="title" idx="4"/>
          </p:nvPr>
        </p:nvSpPr>
        <p:spPr>
          <a:xfrm>
            <a:off x="1790450" y="3095975"/>
            <a:ext cx="2595900" cy="3474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Lato"/>
              <a:buNone/>
              <a:defRPr sz="21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Lato"/>
              <a:buNone/>
              <a:defRPr sz="25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Lato"/>
              <a:buNone/>
              <a:defRPr sz="25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Lato"/>
              <a:buNone/>
              <a:defRPr sz="25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Lato"/>
              <a:buNone/>
              <a:defRPr sz="25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Lato"/>
              <a:buNone/>
              <a:defRPr sz="25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Lato"/>
              <a:buNone/>
              <a:defRPr sz="25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Lato"/>
              <a:buNone/>
              <a:defRPr sz="25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Lato"/>
              <a:buNone/>
              <a:defRPr sz="25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subTitle" idx="5"/>
          </p:nvPr>
        </p:nvSpPr>
        <p:spPr>
          <a:xfrm>
            <a:off x="1790450" y="3522225"/>
            <a:ext cx="2595900" cy="39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title" idx="6" hasCustomPrompt="1"/>
          </p:nvPr>
        </p:nvSpPr>
        <p:spPr>
          <a:xfrm>
            <a:off x="4753929" y="1713150"/>
            <a:ext cx="748200" cy="764400"/>
          </a:xfrm>
          <a:prstGeom prst="rect">
            <a:avLst/>
          </a:prstGeom>
          <a:solidFill>
            <a:schemeClr val="lt2"/>
          </a:solidFill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Font typeface="Lato"/>
              <a:buNone/>
              <a:defRPr sz="35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Font typeface="Lato"/>
              <a:buNone/>
              <a:defRPr sz="2500" b="1">
                <a:latin typeface="Lato"/>
                <a:ea typeface="Lato"/>
                <a:cs typeface="Lato"/>
                <a:sym typeface="La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Font typeface="Lato"/>
              <a:buNone/>
              <a:defRPr sz="2500" b="1">
                <a:latin typeface="Lato"/>
                <a:ea typeface="Lato"/>
                <a:cs typeface="Lato"/>
                <a:sym typeface="La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Font typeface="Lato"/>
              <a:buNone/>
              <a:defRPr sz="2500" b="1">
                <a:latin typeface="Lato"/>
                <a:ea typeface="Lato"/>
                <a:cs typeface="Lato"/>
                <a:sym typeface="La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Font typeface="Lato"/>
              <a:buNone/>
              <a:defRPr sz="2500" b="1">
                <a:latin typeface="Lato"/>
                <a:ea typeface="Lato"/>
                <a:cs typeface="Lato"/>
                <a:sym typeface="La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Font typeface="Lato"/>
              <a:buNone/>
              <a:defRPr sz="2500" b="1">
                <a:latin typeface="Lato"/>
                <a:ea typeface="Lato"/>
                <a:cs typeface="Lato"/>
                <a:sym typeface="La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Font typeface="Lato"/>
              <a:buNone/>
              <a:defRPr sz="2500" b="1">
                <a:latin typeface="Lato"/>
                <a:ea typeface="Lato"/>
                <a:cs typeface="Lato"/>
                <a:sym typeface="La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Font typeface="Lato"/>
              <a:buNone/>
              <a:defRPr sz="2500" b="1">
                <a:latin typeface="Lato"/>
                <a:ea typeface="Lato"/>
                <a:cs typeface="Lato"/>
                <a:sym typeface="La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Font typeface="Lato"/>
              <a:buNone/>
              <a:defRPr sz="2500" b="1"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3"/>
          <p:cNvSpPr txBox="1">
            <a:spLocks noGrp="1"/>
          </p:cNvSpPr>
          <p:nvPr>
            <p:ph type="title" idx="7"/>
          </p:nvPr>
        </p:nvSpPr>
        <p:spPr>
          <a:xfrm>
            <a:off x="5725906" y="1654900"/>
            <a:ext cx="2595600" cy="3435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Lato"/>
              <a:buNone/>
              <a:defRPr sz="21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Lato"/>
              <a:buNone/>
              <a:defRPr sz="25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Lato"/>
              <a:buNone/>
              <a:defRPr sz="25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Lato"/>
              <a:buNone/>
              <a:defRPr sz="25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Lato"/>
              <a:buNone/>
              <a:defRPr sz="25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Lato"/>
              <a:buNone/>
              <a:defRPr sz="25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Lato"/>
              <a:buNone/>
              <a:defRPr sz="25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Lato"/>
              <a:buNone/>
              <a:defRPr sz="25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Lato"/>
              <a:buNone/>
              <a:defRPr sz="25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subTitle" idx="8"/>
          </p:nvPr>
        </p:nvSpPr>
        <p:spPr>
          <a:xfrm>
            <a:off x="5725899" y="2083526"/>
            <a:ext cx="2595600" cy="39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title" idx="9" hasCustomPrompt="1"/>
          </p:nvPr>
        </p:nvSpPr>
        <p:spPr>
          <a:xfrm>
            <a:off x="4746500" y="3178450"/>
            <a:ext cx="763200" cy="764400"/>
          </a:xfrm>
          <a:prstGeom prst="rect">
            <a:avLst/>
          </a:prstGeom>
          <a:solidFill>
            <a:schemeClr val="lt2"/>
          </a:solidFill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Font typeface="Lato"/>
              <a:buNone/>
              <a:defRPr sz="35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Font typeface="Lato"/>
              <a:buNone/>
              <a:defRPr sz="2500" b="1">
                <a:latin typeface="Lato"/>
                <a:ea typeface="Lato"/>
                <a:cs typeface="Lato"/>
                <a:sym typeface="La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Font typeface="Lato"/>
              <a:buNone/>
              <a:defRPr sz="2500" b="1">
                <a:latin typeface="Lato"/>
                <a:ea typeface="Lato"/>
                <a:cs typeface="Lato"/>
                <a:sym typeface="La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Font typeface="Lato"/>
              <a:buNone/>
              <a:defRPr sz="2500" b="1">
                <a:latin typeface="Lato"/>
                <a:ea typeface="Lato"/>
                <a:cs typeface="Lato"/>
                <a:sym typeface="La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Font typeface="Lato"/>
              <a:buNone/>
              <a:defRPr sz="2500" b="1">
                <a:latin typeface="Lato"/>
                <a:ea typeface="Lato"/>
                <a:cs typeface="Lato"/>
                <a:sym typeface="La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Font typeface="Lato"/>
              <a:buNone/>
              <a:defRPr sz="2500" b="1">
                <a:latin typeface="Lato"/>
                <a:ea typeface="Lato"/>
                <a:cs typeface="Lato"/>
                <a:sym typeface="La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Font typeface="Lato"/>
              <a:buNone/>
              <a:defRPr sz="2500" b="1">
                <a:latin typeface="Lato"/>
                <a:ea typeface="Lato"/>
                <a:cs typeface="Lato"/>
                <a:sym typeface="La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Font typeface="Lato"/>
              <a:buNone/>
              <a:defRPr sz="2500" b="1">
                <a:latin typeface="Lato"/>
                <a:ea typeface="Lato"/>
                <a:cs typeface="Lato"/>
                <a:sym typeface="La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Font typeface="Lato"/>
              <a:buNone/>
              <a:defRPr sz="2500" b="1"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61" name="Google Shape;61;p13"/>
          <p:cNvSpPr txBox="1">
            <a:spLocks noGrp="1"/>
          </p:cNvSpPr>
          <p:nvPr>
            <p:ph type="title" idx="13"/>
          </p:nvPr>
        </p:nvSpPr>
        <p:spPr>
          <a:xfrm>
            <a:off x="5725743" y="3095976"/>
            <a:ext cx="2595600" cy="3474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Lato"/>
              <a:buNone/>
              <a:defRPr sz="21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Lato"/>
              <a:buNone/>
              <a:defRPr sz="25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Lato"/>
              <a:buNone/>
              <a:defRPr sz="25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Lato"/>
              <a:buNone/>
              <a:defRPr sz="25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Lato"/>
              <a:buNone/>
              <a:defRPr sz="25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Lato"/>
              <a:buNone/>
              <a:defRPr sz="25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Lato"/>
              <a:buNone/>
              <a:defRPr sz="25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Lato"/>
              <a:buNone/>
              <a:defRPr sz="25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Lato"/>
              <a:buNone/>
              <a:defRPr sz="25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subTitle" idx="14"/>
          </p:nvPr>
        </p:nvSpPr>
        <p:spPr>
          <a:xfrm>
            <a:off x="5725743" y="3522226"/>
            <a:ext cx="2595600" cy="39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title" idx="15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cxnSp>
        <p:nvCxnSpPr>
          <p:cNvPr id="64" name="Google Shape;64;p13"/>
          <p:cNvCxnSpPr/>
          <p:nvPr/>
        </p:nvCxnSpPr>
        <p:spPr>
          <a:xfrm rot="10800000">
            <a:off x="723750" y="4678425"/>
            <a:ext cx="84774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CUSTOM_5_2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>
            <a:spLocks noGrp="1"/>
          </p:cNvSpPr>
          <p:nvPr>
            <p:ph type="title"/>
          </p:nvPr>
        </p:nvSpPr>
        <p:spPr>
          <a:xfrm flipH="1">
            <a:off x="1285613" y="1896150"/>
            <a:ext cx="4383600" cy="129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 b="0">
                <a:latin typeface="Lato Black"/>
                <a:ea typeface="Lato Black"/>
                <a:cs typeface="Lato Black"/>
                <a:sym typeface="La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2" name="Google Shape;72;p15"/>
          <p:cNvSpPr txBox="1">
            <a:spLocks noGrp="1"/>
          </p:cNvSpPr>
          <p:nvPr>
            <p:ph type="subTitle" idx="1"/>
          </p:nvPr>
        </p:nvSpPr>
        <p:spPr>
          <a:xfrm flipH="1">
            <a:off x="1285613" y="3469400"/>
            <a:ext cx="2840400" cy="7164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73" name="Google Shape;73;p15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1285613" y="652900"/>
            <a:ext cx="961200" cy="961200"/>
          </a:xfrm>
          <a:prstGeom prst="rect">
            <a:avLst/>
          </a:prstGeom>
          <a:solidFill>
            <a:schemeClr val="lt2"/>
          </a:solidFill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Font typeface="Lato"/>
              <a:buNone/>
              <a:defRPr sz="40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Font typeface="Lato"/>
              <a:buNone/>
              <a:defRPr sz="2500" b="1">
                <a:latin typeface="Lato"/>
                <a:ea typeface="Lato"/>
                <a:cs typeface="Lato"/>
                <a:sym typeface="La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Font typeface="Lato"/>
              <a:buNone/>
              <a:defRPr sz="2500" b="1">
                <a:latin typeface="Lato"/>
                <a:ea typeface="Lato"/>
                <a:cs typeface="Lato"/>
                <a:sym typeface="La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Font typeface="Lato"/>
              <a:buNone/>
              <a:defRPr sz="2500" b="1">
                <a:latin typeface="Lato"/>
                <a:ea typeface="Lato"/>
                <a:cs typeface="Lato"/>
                <a:sym typeface="La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Font typeface="Lato"/>
              <a:buNone/>
              <a:defRPr sz="2500" b="1">
                <a:latin typeface="Lato"/>
                <a:ea typeface="Lato"/>
                <a:cs typeface="Lato"/>
                <a:sym typeface="La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Font typeface="Lato"/>
              <a:buNone/>
              <a:defRPr sz="2500" b="1">
                <a:latin typeface="Lato"/>
                <a:ea typeface="Lato"/>
                <a:cs typeface="Lato"/>
                <a:sym typeface="La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Font typeface="Lato"/>
              <a:buNone/>
              <a:defRPr sz="2500" b="1">
                <a:latin typeface="Lato"/>
                <a:ea typeface="Lato"/>
                <a:cs typeface="Lato"/>
                <a:sym typeface="La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Font typeface="Lato"/>
              <a:buNone/>
              <a:defRPr sz="2500" b="1">
                <a:latin typeface="Lato"/>
                <a:ea typeface="Lato"/>
                <a:cs typeface="Lato"/>
                <a:sym typeface="La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Font typeface="Lato"/>
              <a:buNone/>
              <a:defRPr sz="2500" b="1"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cxnSp>
        <p:nvCxnSpPr>
          <p:cNvPr id="74" name="Google Shape;74;p15"/>
          <p:cNvCxnSpPr/>
          <p:nvPr/>
        </p:nvCxnSpPr>
        <p:spPr>
          <a:xfrm rot="10800000">
            <a:off x="723750" y="4602225"/>
            <a:ext cx="84774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CUSTOM_5_1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>
            <a:spLocks noGrp="1"/>
          </p:cNvSpPr>
          <p:nvPr>
            <p:ph type="title"/>
          </p:nvPr>
        </p:nvSpPr>
        <p:spPr>
          <a:xfrm flipH="1">
            <a:off x="4039300" y="2048543"/>
            <a:ext cx="3609300" cy="129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000" b="0">
                <a:latin typeface="Lato Black"/>
                <a:ea typeface="Lato Black"/>
                <a:cs typeface="Lato Black"/>
                <a:sym typeface="La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7" name="Google Shape;77;p16"/>
          <p:cNvSpPr txBox="1">
            <a:spLocks noGrp="1"/>
          </p:cNvSpPr>
          <p:nvPr>
            <p:ph type="subTitle" idx="1"/>
          </p:nvPr>
        </p:nvSpPr>
        <p:spPr>
          <a:xfrm flipH="1">
            <a:off x="4424025" y="3582208"/>
            <a:ext cx="2840100" cy="7164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7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8" name="Google Shape;78;p16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5363350" y="844893"/>
            <a:ext cx="961200" cy="961200"/>
          </a:xfrm>
          <a:prstGeom prst="rect">
            <a:avLst/>
          </a:prstGeom>
          <a:solidFill>
            <a:schemeClr val="lt2"/>
          </a:solidFill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Font typeface="Lato"/>
              <a:buNone/>
              <a:defRPr sz="40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Font typeface="Lato"/>
              <a:buNone/>
              <a:defRPr sz="2500" b="1">
                <a:latin typeface="Lato"/>
                <a:ea typeface="Lato"/>
                <a:cs typeface="Lato"/>
                <a:sym typeface="La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Font typeface="Lato"/>
              <a:buNone/>
              <a:defRPr sz="2500" b="1">
                <a:latin typeface="Lato"/>
                <a:ea typeface="Lato"/>
                <a:cs typeface="Lato"/>
                <a:sym typeface="La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Font typeface="Lato"/>
              <a:buNone/>
              <a:defRPr sz="2500" b="1">
                <a:latin typeface="Lato"/>
                <a:ea typeface="Lato"/>
                <a:cs typeface="Lato"/>
                <a:sym typeface="La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Font typeface="Lato"/>
              <a:buNone/>
              <a:defRPr sz="2500" b="1">
                <a:latin typeface="Lato"/>
                <a:ea typeface="Lato"/>
                <a:cs typeface="Lato"/>
                <a:sym typeface="La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Font typeface="Lato"/>
              <a:buNone/>
              <a:defRPr sz="2500" b="1">
                <a:latin typeface="Lato"/>
                <a:ea typeface="Lato"/>
                <a:cs typeface="Lato"/>
                <a:sym typeface="La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Font typeface="Lato"/>
              <a:buNone/>
              <a:defRPr sz="2500" b="1">
                <a:latin typeface="Lato"/>
                <a:ea typeface="Lato"/>
                <a:cs typeface="Lato"/>
                <a:sym typeface="La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Font typeface="Lato"/>
              <a:buNone/>
              <a:defRPr sz="2500" b="1">
                <a:latin typeface="Lato"/>
                <a:ea typeface="Lato"/>
                <a:cs typeface="Lato"/>
                <a:sym typeface="La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Font typeface="Lato"/>
              <a:buNone/>
              <a:defRPr sz="2500" b="1"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cxnSp>
        <p:nvCxnSpPr>
          <p:cNvPr id="79" name="Google Shape;79;p16"/>
          <p:cNvCxnSpPr/>
          <p:nvPr/>
        </p:nvCxnSpPr>
        <p:spPr>
          <a:xfrm rot="10800000">
            <a:off x="723750" y="4678425"/>
            <a:ext cx="84774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2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>
            <a:spLocks noGrp="1"/>
          </p:cNvSpPr>
          <p:nvPr>
            <p:ph type="title"/>
          </p:nvPr>
        </p:nvSpPr>
        <p:spPr>
          <a:xfrm>
            <a:off x="715250" y="3330851"/>
            <a:ext cx="4945500" cy="4158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Lato"/>
              <a:buNone/>
              <a:defRPr sz="21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Lato"/>
              <a:buNone/>
              <a:defRPr sz="25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Lato"/>
              <a:buNone/>
              <a:defRPr sz="25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Lato"/>
              <a:buNone/>
              <a:defRPr sz="25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Lato"/>
              <a:buNone/>
              <a:defRPr sz="25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Lato"/>
              <a:buNone/>
              <a:defRPr sz="25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Lato"/>
              <a:buNone/>
              <a:defRPr sz="25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Lato"/>
              <a:buNone/>
              <a:defRPr sz="25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Lato"/>
              <a:buNone/>
              <a:defRPr sz="25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90" name="Google Shape;90;p18"/>
          <p:cNvSpPr txBox="1">
            <a:spLocks noGrp="1"/>
          </p:cNvSpPr>
          <p:nvPr>
            <p:ph type="subTitle" idx="1"/>
          </p:nvPr>
        </p:nvSpPr>
        <p:spPr>
          <a:xfrm>
            <a:off x="715250" y="1396838"/>
            <a:ext cx="4945500" cy="151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91" name="Google Shape;91;p18"/>
          <p:cNvCxnSpPr/>
          <p:nvPr/>
        </p:nvCxnSpPr>
        <p:spPr>
          <a:xfrm rot="10800000">
            <a:off x="723750" y="4678425"/>
            <a:ext cx="84774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1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9"/>
          <p:cNvSpPr txBox="1">
            <a:spLocks noGrp="1"/>
          </p:cNvSpPr>
          <p:nvPr>
            <p:ph type="subTitle" idx="1"/>
          </p:nvPr>
        </p:nvSpPr>
        <p:spPr>
          <a:xfrm>
            <a:off x="2222812" y="1416638"/>
            <a:ext cx="1251600" cy="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Font typeface="Lato Black"/>
              <a:buNone/>
              <a:defRPr sz="2100">
                <a:latin typeface="Lato Black"/>
                <a:ea typeface="Lato Black"/>
                <a:cs typeface="Lato Black"/>
                <a:sym typeface="La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ato Black"/>
              <a:buNone/>
              <a:defRPr sz="2000">
                <a:latin typeface="Lato Black"/>
                <a:ea typeface="Lato Black"/>
                <a:cs typeface="Lato Black"/>
                <a:sym typeface="La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ato Black"/>
              <a:buNone/>
              <a:defRPr sz="2000">
                <a:latin typeface="Lato Black"/>
                <a:ea typeface="Lato Black"/>
                <a:cs typeface="Lato Black"/>
                <a:sym typeface="La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ato Black"/>
              <a:buNone/>
              <a:defRPr sz="2000">
                <a:latin typeface="Lato Black"/>
                <a:ea typeface="Lato Black"/>
                <a:cs typeface="Lato Black"/>
                <a:sym typeface="La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ato Black"/>
              <a:buNone/>
              <a:defRPr sz="2000">
                <a:latin typeface="Lato Black"/>
                <a:ea typeface="Lato Black"/>
                <a:cs typeface="Lato Black"/>
                <a:sym typeface="La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ato Black"/>
              <a:buNone/>
              <a:defRPr sz="2000">
                <a:latin typeface="Lato Black"/>
                <a:ea typeface="Lato Black"/>
                <a:cs typeface="Lato Black"/>
                <a:sym typeface="La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ato Black"/>
              <a:buNone/>
              <a:defRPr sz="2000">
                <a:latin typeface="Lato Black"/>
                <a:ea typeface="Lato Black"/>
                <a:cs typeface="Lato Black"/>
                <a:sym typeface="La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ato Black"/>
              <a:buNone/>
              <a:defRPr sz="2000">
                <a:latin typeface="Lato Black"/>
                <a:ea typeface="Lato Black"/>
                <a:cs typeface="Lato Black"/>
                <a:sym typeface="La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ato Black"/>
              <a:buNone/>
              <a:defRPr sz="2000">
                <a:latin typeface="Lato Black"/>
                <a:ea typeface="Lato Black"/>
                <a:cs typeface="Lato Black"/>
                <a:sym typeface="Lato Black"/>
              </a:defRPr>
            </a:lvl9pPr>
          </a:lstStyle>
          <a:p>
            <a:endParaRPr/>
          </a:p>
        </p:txBody>
      </p:sp>
      <p:sp>
        <p:nvSpPr>
          <p:cNvPr id="94" name="Google Shape;94;p19"/>
          <p:cNvSpPr txBox="1">
            <a:spLocks noGrp="1"/>
          </p:cNvSpPr>
          <p:nvPr>
            <p:ph type="subTitle" idx="2"/>
          </p:nvPr>
        </p:nvSpPr>
        <p:spPr>
          <a:xfrm flipH="1">
            <a:off x="2222812" y="2562788"/>
            <a:ext cx="1251600" cy="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ato Black"/>
              <a:buNone/>
              <a:defRPr sz="2100">
                <a:latin typeface="Lato Black"/>
                <a:ea typeface="Lato Black"/>
                <a:cs typeface="Lato Black"/>
                <a:sym typeface="La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ato Black"/>
              <a:buNone/>
              <a:defRPr sz="2000">
                <a:latin typeface="Lato Black"/>
                <a:ea typeface="Lato Black"/>
                <a:cs typeface="Lato Black"/>
                <a:sym typeface="La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ato Black"/>
              <a:buNone/>
              <a:defRPr sz="2000">
                <a:latin typeface="Lato Black"/>
                <a:ea typeface="Lato Black"/>
                <a:cs typeface="Lato Black"/>
                <a:sym typeface="La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ato Black"/>
              <a:buNone/>
              <a:defRPr sz="2000">
                <a:latin typeface="Lato Black"/>
                <a:ea typeface="Lato Black"/>
                <a:cs typeface="Lato Black"/>
                <a:sym typeface="La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ato Black"/>
              <a:buNone/>
              <a:defRPr sz="2000">
                <a:latin typeface="Lato Black"/>
                <a:ea typeface="Lato Black"/>
                <a:cs typeface="Lato Black"/>
                <a:sym typeface="La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ato Black"/>
              <a:buNone/>
              <a:defRPr sz="2000">
                <a:latin typeface="Lato Black"/>
                <a:ea typeface="Lato Black"/>
                <a:cs typeface="Lato Black"/>
                <a:sym typeface="La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ato Black"/>
              <a:buNone/>
              <a:defRPr sz="2000">
                <a:latin typeface="Lato Black"/>
                <a:ea typeface="Lato Black"/>
                <a:cs typeface="Lato Black"/>
                <a:sym typeface="La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ato Black"/>
              <a:buNone/>
              <a:defRPr sz="2000">
                <a:latin typeface="Lato Black"/>
                <a:ea typeface="Lato Black"/>
                <a:cs typeface="Lato Black"/>
                <a:sym typeface="La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ato Black"/>
              <a:buNone/>
              <a:defRPr sz="2000">
                <a:latin typeface="Lato Black"/>
                <a:ea typeface="Lato Black"/>
                <a:cs typeface="Lato Black"/>
                <a:sym typeface="Lato Black"/>
              </a:defRPr>
            </a:lvl9pPr>
          </a:lstStyle>
          <a:p>
            <a:endParaRPr/>
          </a:p>
        </p:txBody>
      </p:sp>
      <p:sp>
        <p:nvSpPr>
          <p:cNvPr id="95" name="Google Shape;95;p19"/>
          <p:cNvSpPr txBox="1">
            <a:spLocks noGrp="1"/>
          </p:cNvSpPr>
          <p:nvPr>
            <p:ph type="subTitle" idx="3"/>
          </p:nvPr>
        </p:nvSpPr>
        <p:spPr>
          <a:xfrm>
            <a:off x="3655213" y="1416638"/>
            <a:ext cx="3465300" cy="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9"/>
          <p:cNvSpPr txBox="1">
            <a:spLocks noGrp="1"/>
          </p:cNvSpPr>
          <p:nvPr>
            <p:ph type="subTitle" idx="4"/>
          </p:nvPr>
        </p:nvSpPr>
        <p:spPr>
          <a:xfrm flipH="1">
            <a:off x="3655213" y="2562788"/>
            <a:ext cx="3465300" cy="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9"/>
          <p:cNvSpPr txBox="1">
            <a:spLocks noGrp="1"/>
          </p:cNvSpPr>
          <p:nvPr>
            <p:ph type="subTitle" idx="5"/>
          </p:nvPr>
        </p:nvSpPr>
        <p:spPr>
          <a:xfrm>
            <a:off x="2222812" y="3588038"/>
            <a:ext cx="1251600" cy="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Font typeface="Lato Black"/>
              <a:buNone/>
              <a:defRPr sz="2100">
                <a:latin typeface="Lato Black"/>
                <a:ea typeface="Lato Black"/>
                <a:cs typeface="Lato Black"/>
                <a:sym typeface="La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ato Black"/>
              <a:buNone/>
              <a:defRPr sz="2000">
                <a:latin typeface="Lato Black"/>
                <a:ea typeface="Lato Black"/>
                <a:cs typeface="Lato Black"/>
                <a:sym typeface="La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ato Black"/>
              <a:buNone/>
              <a:defRPr sz="2000">
                <a:latin typeface="Lato Black"/>
                <a:ea typeface="Lato Black"/>
                <a:cs typeface="Lato Black"/>
                <a:sym typeface="La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ato Black"/>
              <a:buNone/>
              <a:defRPr sz="2000">
                <a:latin typeface="Lato Black"/>
                <a:ea typeface="Lato Black"/>
                <a:cs typeface="Lato Black"/>
                <a:sym typeface="La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ato Black"/>
              <a:buNone/>
              <a:defRPr sz="2000">
                <a:latin typeface="Lato Black"/>
                <a:ea typeface="Lato Black"/>
                <a:cs typeface="Lato Black"/>
                <a:sym typeface="La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ato Black"/>
              <a:buNone/>
              <a:defRPr sz="2000">
                <a:latin typeface="Lato Black"/>
                <a:ea typeface="Lato Black"/>
                <a:cs typeface="Lato Black"/>
                <a:sym typeface="La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ato Black"/>
              <a:buNone/>
              <a:defRPr sz="2000">
                <a:latin typeface="Lato Black"/>
                <a:ea typeface="Lato Black"/>
                <a:cs typeface="Lato Black"/>
                <a:sym typeface="La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ato Black"/>
              <a:buNone/>
              <a:defRPr sz="2000">
                <a:latin typeface="Lato Black"/>
                <a:ea typeface="Lato Black"/>
                <a:cs typeface="Lato Black"/>
                <a:sym typeface="La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ato Black"/>
              <a:buNone/>
              <a:defRPr sz="2000">
                <a:latin typeface="Lato Black"/>
                <a:ea typeface="Lato Black"/>
                <a:cs typeface="Lato Black"/>
                <a:sym typeface="Lato Black"/>
              </a:defRPr>
            </a:lvl9pPr>
          </a:lstStyle>
          <a:p>
            <a:endParaRPr/>
          </a:p>
        </p:txBody>
      </p:sp>
      <p:sp>
        <p:nvSpPr>
          <p:cNvPr id="98" name="Google Shape;98;p19"/>
          <p:cNvSpPr txBox="1">
            <a:spLocks noGrp="1"/>
          </p:cNvSpPr>
          <p:nvPr>
            <p:ph type="subTitle" idx="6"/>
          </p:nvPr>
        </p:nvSpPr>
        <p:spPr>
          <a:xfrm>
            <a:off x="3655213" y="3588038"/>
            <a:ext cx="3465300" cy="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99" name="Google Shape;99;p19"/>
          <p:cNvCxnSpPr/>
          <p:nvPr/>
        </p:nvCxnSpPr>
        <p:spPr>
          <a:xfrm rot="10800000">
            <a:off x="723750" y="4678425"/>
            <a:ext cx="84774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0" name="Google Shape;100;p19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1_2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0"/>
          <p:cNvSpPr txBox="1">
            <a:spLocks noGrp="1"/>
          </p:cNvSpPr>
          <p:nvPr>
            <p:ph type="subTitle" idx="1"/>
          </p:nvPr>
        </p:nvSpPr>
        <p:spPr>
          <a:xfrm>
            <a:off x="3327636" y="3194275"/>
            <a:ext cx="2488500" cy="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ato Black"/>
              <a:buNone/>
              <a:defRPr sz="2500">
                <a:latin typeface="Lato Black"/>
                <a:ea typeface="Lato Black"/>
                <a:cs typeface="Lato Black"/>
                <a:sym typeface="La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ato Black"/>
              <a:buNone/>
              <a:defRPr sz="2000">
                <a:latin typeface="Lato Black"/>
                <a:ea typeface="Lato Black"/>
                <a:cs typeface="Lato Black"/>
                <a:sym typeface="La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ato Black"/>
              <a:buNone/>
              <a:defRPr sz="2000">
                <a:latin typeface="Lato Black"/>
                <a:ea typeface="Lato Black"/>
                <a:cs typeface="Lato Black"/>
                <a:sym typeface="La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ato Black"/>
              <a:buNone/>
              <a:defRPr sz="2000">
                <a:latin typeface="Lato Black"/>
                <a:ea typeface="Lato Black"/>
                <a:cs typeface="Lato Black"/>
                <a:sym typeface="La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ato Black"/>
              <a:buNone/>
              <a:defRPr sz="2000">
                <a:latin typeface="Lato Black"/>
                <a:ea typeface="Lato Black"/>
                <a:cs typeface="Lato Black"/>
                <a:sym typeface="La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ato Black"/>
              <a:buNone/>
              <a:defRPr sz="2000">
                <a:latin typeface="Lato Black"/>
                <a:ea typeface="Lato Black"/>
                <a:cs typeface="Lato Black"/>
                <a:sym typeface="La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ato Black"/>
              <a:buNone/>
              <a:defRPr sz="2000">
                <a:latin typeface="Lato Black"/>
                <a:ea typeface="Lato Black"/>
                <a:cs typeface="Lato Black"/>
                <a:sym typeface="La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ato Black"/>
              <a:buNone/>
              <a:defRPr sz="2000">
                <a:latin typeface="Lato Black"/>
                <a:ea typeface="Lato Black"/>
                <a:cs typeface="Lato Black"/>
                <a:sym typeface="La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ato Black"/>
              <a:buNone/>
              <a:defRPr sz="2000">
                <a:latin typeface="Lato Black"/>
                <a:ea typeface="Lato Black"/>
                <a:cs typeface="Lato Black"/>
                <a:sym typeface="Lato Black"/>
              </a:defRPr>
            </a:lvl9pPr>
          </a:lstStyle>
          <a:p>
            <a:endParaRPr/>
          </a:p>
        </p:txBody>
      </p:sp>
      <p:sp>
        <p:nvSpPr>
          <p:cNvPr id="103" name="Google Shape;103;p20"/>
          <p:cNvSpPr txBox="1">
            <a:spLocks noGrp="1"/>
          </p:cNvSpPr>
          <p:nvPr>
            <p:ph type="subTitle" idx="2"/>
          </p:nvPr>
        </p:nvSpPr>
        <p:spPr>
          <a:xfrm flipH="1">
            <a:off x="5935780" y="3194275"/>
            <a:ext cx="2488200" cy="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ato Black"/>
              <a:buNone/>
              <a:defRPr sz="2500">
                <a:latin typeface="Lato Black"/>
                <a:ea typeface="Lato Black"/>
                <a:cs typeface="Lato Black"/>
                <a:sym typeface="La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ato Black"/>
              <a:buNone/>
              <a:defRPr sz="2000">
                <a:latin typeface="Lato Black"/>
                <a:ea typeface="Lato Black"/>
                <a:cs typeface="Lato Black"/>
                <a:sym typeface="La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ato Black"/>
              <a:buNone/>
              <a:defRPr sz="2000">
                <a:latin typeface="Lato Black"/>
                <a:ea typeface="Lato Black"/>
                <a:cs typeface="Lato Black"/>
                <a:sym typeface="La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ato Black"/>
              <a:buNone/>
              <a:defRPr sz="2000">
                <a:latin typeface="Lato Black"/>
                <a:ea typeface="Lato Black"/>
                <a:cs typeface="Lato Black"/>
                <a:sym typeface="La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ato Black"/>
              <a:buNone/>
              <a:defRPr sz="2000">
                <a:latin typeface="Lato Black"/>
                <a:ea typeface="Lato Black"/>
                <a:cs typeface="Lato Black"/>
                <a:sym typeface="La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ato Black"/>
              <a:buNone/>
              <a:defRPr sz="2000">
                <a:latin typeface="Lato Black"/>
                <a:ea typeface="Lato Black"/>
                <a:cs typeface="Lato Black"/>
                <a:sym typeface="La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ato Black"/>
              <a:buNone/>
              <a:defRPr sz="2000">
                <a:latin typeface="Lato Black"/>
                <a:ea typeface="Lato Black"/>
                <a:cs typeface="Lato Black"/>
                <a:sym typeface="La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ato Black"/>
              <a:buNone/>
              <a:defRPr sz="2000">
                <a:latin typeface="Lato Black"/>
                <a:ea typeface="Lato Black"/>
                <a:cs typeface="Lato Black"/>
                <a:sym typeface="La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ato Black"/>
              <a:buNone/>
              <a:defRPr sz="2000">
                <a:latin typeface="Lato Black"/>
                <a:ea typeface="Lato Black"/>
                <a:cs typeface="Lato Black"/>
                <a:sym typeface="Lato Black"/>
              </a:defRPr>
            </a:lvl9pPr>
          </a:lstStyle>
          <a:p>
            <a:endParaRPr/>
          </a:p>
        </p:txBody>
      </p:sp>
      <p:sp>
        <p:nvSpPr>
          <p:cNvPr id="104" name="Google Shape;104;p20"/>
          <p:cNvSpPr txBox="1">
            <a:spLocks noGrp="1"/>
          </p:cNvSpPr>
          <p:nvPr>
            <p:ph type="subTitle" idx="3"/>
          </p:nvPr>
        </p:nvSpPr>
        <p:spPr>
          <a:xfrm>
            <a:off x="5935870" y="3715375"/>
            <a:ext cx="2488200" cy="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20"/>
          <p:cNvSpPr txBox="1">
            <a:spLocks noGrp="1"/>
          </p:cNvSpPr>
          <p:nvPr>
            <p:ph type="subTitle" idx="4"/>
          </p:nvPr>
        </p:nvSpPr>
        <p:spPr>
          <a:xfrm flipH="1">
            <a:off x="3327836" y="3715375"/>
            <a:ext cx="2488500" cy="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20"/>
          <p:cNvSpPr txBox="1">
            <a:spLocks noGrp="1"/>
          </p:cNvSpPr>
          <p:nvPr>
            <p:ph type="subTitle" idx="5"/>
          </p:nvPr>
        </p:nvSpPr>
        <p:spPr>
          <a:xfrm>
            <a:off x="720000" y="3194275"/>
            <a:ext cx="2488200" cy="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ato Black"/>
              <a:buNone/>
              <a:defRPr sz="2500">
                <a:latin typeface="Lato Black"/>
                <a:ea typeface="Lato Black"/>
                <a:cs typeface="Lato Black"/>
                <a:sym typeface="La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ato Black"/>
              <a:buNone/>
              <a:defRPr sz="2000">
                <a:latin typeface="Lato Black"/>
                <a:ea typeface="Lato Black"/>
                <a:cs typeface="Lato Black"/>
                <a:sym typeface="La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ato Black"/>
              <a:buNone/>
              <a:defRPr sz="2000">
                <a:latin typeface="Lato Black"/>
                <a:ea typeface="Lato Black"/>
                <a:cs typeface="Lato Black"/>
                <a:sym typeface="La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ato Black"/>
              <a:buNone/>
              <a:defRPr sz="2000">
                <a:latin typeface="Lato Black"/>
                <a:ea typeface="Lato Black"/>
                <a:cs typeface="Lato Black"/>
                <a:sym typeface="La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ato Black"/>
              <a:buNone/>
              <a:defRPr sz="2000">
                <a:latin typeface="Lato Black"/>
                <a:ea typeface="Lato Black"/>
                <a:cs typeface="Lato Black"/>
                <a:sym typeface="La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ato Black"/>
              <a:buNone/>
              <a:defRPr sz="2000">
                <a:latin typeface="Lato Black"/>
                <a:ea typeface="Lato Black"/>
                <a:cs typeface="Lato Black"/>
                <a:sym typeface="La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ato Black"/>
              <a:buNone/>
              <a:defRPr sz="2000">
                <a:latin typeface="Lato Black"/>
                <a:ea typeface="Lato Black"/>
                <a:cs typeface="Lato Black"/>
                <a:sym typeface="La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ato Black"/>
              <a:buNone/>
              <a:defRPr sz="2000">
                <a:latin typeface="Lato Black"/>
                <a:ea typeface="Lato Black"/>
                <a:cs typeface="Lato Black"/>
                <a:sym typeface="La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ato Black"/>
              <a:buNone/>
              <a:defRPr sz="2000">
                <a:latin typeface="Lato Black"/>
                <a:ea typeface="Lato Black"/>
                <a:cs typeface="Lato Black"/>
                <a:sym typeface="Lato Black"/>
              </a:defRPr>
            </a:lvl9pPr>
          </a:lstStyle>
          <a:p>
            <a:endParaRPr/>
          </a:p>
        </p:txBody>
      </p:sp>
      <p:sp>
        <p:nvSpPr>
          <p:cNvPr id="107" name="Google Shape;107;p20"/>
          <p:cNvSpPr txBox="1">
            <a:spLocks noGrp="1"/>
          </p:cNvSpPr>
          <p:nvPr>
            <p:ph type="subTitle" idx="6"/>
          </p:nvPr>
        </p:nvSpPr>
        <p:spPr>
          <a:xfrm>
            <a:off x="720000" y="3715375"/>
            <a:ext cx="2488200" cy="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08" name="Google Shape;108;p20"/>
          <p:cNvCxnSpPr/>
          <p:nvPr/>
        </p:nvCxnSpPr>
        <p:spPr>
          <a:xfrm rot="10800000">
            <a:off x="723750" y="4678425"/>
            <a:ext cx="84774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9" name="Google Shape;109;p20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4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4"/>
          <p:cNvSpPr txBox="1">
            <a:spLocks noGrp="1"/>
          </p:cNvSpPr>
          <p:nvPr>
            <p:ph type="title"/>
          </p:nvPr>
        </p:nvSpPr>
        <p:spPr>
          <a:xfrm>
            <a:off x="1123850" y="1376925"/>
            <a:ext cx="3138300" cy="87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42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61" name="Google Shape;161;p24"/>
          <p:cNvSpPr txBox="1">
            <a:spLocks noGrp="1"/>
          </p:cNvSpPr>
          <p:nvPr>
            <p:ph type="subTitle" idx="1"/>
          </p:nvPr>
        </p:nvSpPr>
        <p:spPr>
          <a:xfrm>
            <a:off x="1123950" y="2447763"/>
            <a:ext cx="3138300" cy="13188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7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cxnSp>
        <p:nvCxnSpPr>
          <p:cNvPr id="162" name="Google Shape;162;p24"/>
          <p:cNvCxnSpPr/>
          <p:nvPr/>
        </p:nvCxnSpPr>
        <p:spPr>
          <a:xfrm rot="10800000">
            <a:off x="723750" y="4678425"/>
            <a:ext cx="84774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_1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5"/>
          <p:cNvSpPr txBox="1">
            <a:spLocks noGrp="1"/>
          </p:cNvSpPr>
          <p:nvPr>
            <p:ph type="title"/>
          </p:nvPr>
        </p:nvSpPr>
        <p:spPr>
          <a:xfrm>
            <a:off x="1188375" y="1652750"/>
            <a:ext cx="2817000" cy="84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Font typeface="Lato Black"/>
              <a:buNone/>
              <a:defRPr b="0">
                <a:latin typeface="Lato Black"/>
                <a:ea typeface="Lato Black"/>
                <a:cs typeface="Lato Black"/>
                <a:sym typeface="Lato Black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2500"/>
              <a:buFont typeface="Lato Black"/>
              <a:buNone/>
              <a:defRPr sz="2500" b="0">
                <a:latin typeface="Lato Black"/>
                <a:ea typeface="Lato Black"/>
                <a:cs typeface="Lato Black"/>
                <a:sym typeface="Lato Black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2500"/>
              <a:buFont typeface="Lato Black"/>
              <a:buNone/>
              <a:defRPr sz="2500" b="0">
                <a:latin typeface="Lato Black"/>
                <a:ea typeface="Lato Black"/>
                <a:cs typeface="Lato Black"/>
                <a:sym typeface="Lato Black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2500"/>
              <a:buFont typeface="Lato Black"/>
              <a:buNone/>
              <a:defRPr sz="2500" b="0">
                <a:latin typeface="Lato Black"/>
                <a:ea typeface="Lato Black"/>
                <a:cs typeface="Lato Black"/>
                <a:sym typeface="Lato Black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2500"/>
              <a:buFont typeface="Lato Black"/>
              <a:buNone/>
              <a:defRPr sz="2500" b="0">
                <a:latin typeface="Lato Black"/>
                <a:ea typeface="Lato Black"/>
                <a:cs typeface="Lato Black"/>
                <a:sym typeface="Lato Black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2500"/>
              <a:buFont typeface="Lato Black"/>
              <a:buNone/>
              <a:defRPr sz="2500" b="0">
                <a:latin typeface="Lato Black"/>
                <a:ea typeface="Lato Black"/>
                <a:cs typeface="Lato Black"/>
                <a:sym typeface="Lato Black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2500"/>
              <a:buFont typeface="Lato Black"/>
              <a:buNone/>
              <a:defRPr sz="2500" b="0">
                <a:latin typeface="Lato Black"/>
                <a:ea typeface="Lato Black"/>
                <a:cs typeface="Lato Black"/>
                <a:sym typeface="Lato Black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2500"/>
              <a:buFont typeface="Lato Black"/>
              <a:buNone/>
              <a:defRPr sz="2500" b="0">
                <a:latin typeface="Lato Black"/>
                <a:ea typeface="Lato Black"/>
                <a:cs typeface="Lato Black"/>
                <a:sym typeface="Lato Black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2500"/>
              <a:buFont typeface="Lato Black"/>
              <a:buNone/>
              <a:defRPr sz="2500" b="0">
                <a:latin typeface="Lato Black"/>
                <a:ea typeface="Lato Black"/>
                <a:cs typeface="Lato Black"/>
                <a:sym typeface="Lato Black"/>
              </a:defRPr>
            </a:lvl9pPr>
          </a:lstStyle>
          <a:p>
            <a:endParaRPr/>
          </a:p>
        </p:txBody>
      </p:sp>
      <p:sp>
        <p:nvSpPr>
          <p:cNvPr id="165" name="Google Shape;165;p25"/>
          <p:cNvSpPr txBox="1">
            <a:spLocks noGrp="1"/>
          </p:cNvSpPr>
          <p:nvPr>
            <p:ph type="subTitle" idx="1"/>
          </p:nvPr>
        </p:nvSpPr>
        <p:spPr>
          <a:xfrm>
            <a:off x="1188375" y="2491625"/>
            <a:ext cx="2817000" cy="9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66" name="Google Shape;166;p25"/>
          <p:cNvCxnSpPr/>
          <p:nvPr/>
        </p:nvCxnSpPr>
        <p:spPr>
          <a:xfrm rot="10800000">
            <a:off x="723750" y="4678425"/>
            <a:ext cx="84774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4_1_1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6"/>
          <p:cNvSpPr txBox="1">
            <a:spLocks noGrp="1"/>
          </p:cNvSpPr>
          <p:nvPr>
            <p:ph type="title"/>
          </p:nvPr>
        </p:nvSpPr>
        <p:spPr>
          <a:xfrm flipH="1">
            <a:off x="5065492" y="1668562"/>
            <a:ext cx="1921800" cy="84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Font typeface="Lato Black"/>
              <a:buNone/>
              <a:defRPr b="0">
                <a:latin typeface="Lato Black"/>
                <a:ea typeface="Lato Black"/>
                <a:cs typeface="Lato Black"/>
                <a:sym typeface="Lato Black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2500"/>
              <a:buFont typeface="Lato Black"/>
              <a:buNone/>
              <a:defRPr sz="2500" b="0">
                <a:latin typeface="Lato Black"/>
                <a:ea typeface="Lato Black"/>
                <a:cs typeface="Lato Black"/>
                <a:sym typeface="Lato Black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2500"/>
              <a:buFont typeface="Lato Black"/>
              <a:buNone/>
              <a:defRPr sz="2500" b="0">
                <a:latin typeface="Lato Black"/>
                <a:ea typeface="Lato Black"/>
                <a:cs typeface="Lato Black"/>
                <a:sym typeface="Lato Black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2500"/>
              <a:buFont typeface="Lato Black"/>
              <a:buNone/>
              <a:defRPr sz="2500" b="0">
                <a:latin typeface="Lato Black"/>
                <a:ea typeface="Lato Black"/>
                <a:cs typeface="Lato Black"/>
                <a:sym typeface="Lato Black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2500"/>
              <a:buFont typeface="Lato Black"/>
              <a:buNone/>
              <a:defRPr sz="2500" b="0">
                <a:latin typeface="Lato Black"/>
                <a:ea typeface="Lato Black"/>
                <a:cs typeface="Lato Black"/>
                <a:sym typeface="Lato Black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2500"/>
              <a:buFont typeface="Lato Black"/>
              <a:buNone/>
              <a:defRPr sz="2500" b="0">
                <a:latin typeface="Lato Black"/>
                <a:ea typeface="Lato Black"/>
                <a:cs typeface="Lato Black"/>
                <a:sym typeface="Lato Black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2500"/>
              <a:buFont typeface="Lato Black"/>
              <a:buNone/>
              <a:defRPr sz="2500" b="0">
                <a:latin typeface="Lato Black"/>
                <a:ea typeface="Lato Black"/>
                <a:cs typeface="Lato Black"/>
                <a:sym typeface="Lato Black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2500"/>
              <a:buFont typeface="Lato Black"/>
              <a:buNone/>
              <a:defRPr sz="2500" b="0">
                <a:latin typeface="Lato Black"/>
                <a:ea typeface="Lato Black"/>
                <a:cs typeface="Lato Black"/>
                <a:sym typeface="Lato Black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2500"/>
              <a:buFont typeface="Lato Black"/>
              <a:buNone/>
              <a:defRPr sz="2500" b="0">
                <a:latin typeface="Lato Black"/>
                <a:ea typeface="Lato Black"/>
                <a:cs typeface="Lato Black"/>
                <a:sym typeface="Lato Black"/>
              </a:defRPr>
            </a:lvl9pPr>
          </a:lstStyle>
          <a:p>
            <a:endParaRPr/>
          </a:p>
        </p:txBody>
      </p:sp>
      <p:sp>
        <p:nvSpPr>
          <p:cNvPr id="169" name="Google Shape;169;p26"/>
          <p:cNvSpPr txBox="1">
            <a:spLocks noGrp="1"/>
          </p:cNvSpPr>
          <p:nvPr>
            <p:ph type="subTitle" idx="1"/>
          </p:nvPr>
        </p:nvSpPr>
        <p:spPr>
          <a:xfrm flipH="1">
            <a:off x="5065492" y="2507438"/>
            <a:ext cx="2818800" cy="9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70" name="Google Shape;170;p26"/>
          <p:cNvCxnSpPr/>
          <p:nvPr/>
        </p:nvCxnSpPr>
        <p:spPr>
          <a:xfrm rot="10800000">
            <a:off x="723750" y="4678425"/>
            <a:ext cx="84774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CUSTOM_4_1_1_1_2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>
            <a:spLocks noGrp="1"/>
          </p:cNvSpPr>
          <p:nvPr>
            <p:ph type="title"/>
          </p:nvPr>
        </p:nvSpPr>
        <p:spPr>
          <a:xfrm>
            <a:off x="1077750" y="3247288"/>
            <a:ext cx="3136200" cy="99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500"/>
              <a:buFont typeface="Lato Black"/>
              <a:buNone/>
              <a:defRPr sz="2200" b="0">
                <a:latin typeface="Lato Black"/>
                <a:ea typeface="Lato Black"/>
                <a:cs typeface="Lato Black"/>
                <a:sym typeface="Lato Black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2500"/>
              <a:buFont typeface="Lato Black"/>
              <a:buNone/>
              <a:defRPr sz="2500" b="0">
                <a:latin typeface="Lato Black"/>
                <a:ea typeface="Lato Black"/>
                <a:cs typeface="Lato Black"/>
                <a:sym typeface="Lato Black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2500"/>
              <a:buFont typeface="Lato Black"/>
              <a:buNone/>
              <a:defRPr sz="2500" b="0">
                <a:latin typeface="Lato Black"/>
                <a:ea typeface="Lato Black"/>
                <a:cs typeface="Lato Black"/>
                <a:sym typeface="Lato Black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2500"/>
              <a:buFont typeface="Lato Black"/>
              <a:buNone/>
              <a:defRPr sz="2500" b="0">
                <a:latin typeface="Lato Black"/>
                <a:ea typeface="Lato Black"/>
                <a:cs typeface="Lato Black"/>
                <a:sym typeface="Lato Black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2500"/>
              <a:buFont typeface="Lato Black"/>
              <a:buNone/>
              <a:defRPr sz="2500" b="0">
                <a:latin typeface="Lato Black"/>
                <a:ea typeface="Lato Black"/>
                <a:cs typeface="Lato Black"/>
                <a:sym typeface="Lato Black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2500"/>
              <a:buFont typeface="Lato Black"/>
              <a:buNone/>
              <a:defRPr sz="2500" b="0">
                <a:latin typeface="Lato Black"/>
                <a:ea typeface="Lato Black"/>
                <a:cs typeface="Lato Black"/>
                <a:sym typeface="Lato Black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2500"/>
              <a:buFont typeface="Lato Black"/>
              <a:buNone/>
              <a:defRPr sz="2500" b="0">
                <a:latin typeface="Lato Black"/>
                <a:ea typeface="Lato Black"/>
                <a:cs typeface="Lato Black"/>
                <a:sym typeface="Lato Black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2500"/>
              <a:buFont typeface="Lato Black"/>
              <a:buNone/>
              <a:defRPr sz="2500" b="0">
                <a:latin typeface="Lato Black"/>
                <a:ea typeface="Lato Black"/>
                <a:cs typeface="Lato Black"/>
                <a:sym typeface="Lato Black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2500"/>
              <a:buFont typeface="Lato Black"/>
              <a:buNone/>
              <a:defRPr sz="2500" b="0">
                <a:latin typeface="Lato Black"/>
                <a:ea typeface="Lato Black"/>
                <a:cs typeface="Lato Black"/>
                <a:sym typeface="Lato Black"/>
              </a:defRPr>
            </a:lvl9pPr>
          </a:lstStyle>
          <a:p>
            <a:endParaRPr/>
          </a:p>
        </p:txBody>
      </p:sp>
      <p:sp>
        <p:nvSpPr>
          <p:cNvPr id="177" name="Google Shape;177;p28"/>
          <p:cNvSpPr txBox="1">
            <a:spLocks noGrp="1"/>
          </p:cNvSpPr>
          <p:nvPr>
            <p:ph type="subTitle" idx="1"/>
          </p:nvPr>
        </p:nvSpPr>
        <p:spPr>
          <a:xfrm>
            <a:off x="4539150" y="3247413"/>
            <a:ext cx="3527100" cy="99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78" name="Google Shape;178;p28"/>
          <p:cNvCxnSpPr/>
          <p:nvPr/>
        </p:nvCxnSpPr>
        <p:spPr>
          <a:xfrm rot="10800000">
            <a:off x="723750" y="4678425"/>
            <a:ext cx="84774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715250" y="1809750"/>
            <a:ext cx="4531200" cy="146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000" b="0">
                <a:latin typeface="Lato Black"/>
                <a:ea typeface="Lato Black"/>
                <a:cs typeface="Lato Black"/>
                <a:sym typeface="Lato Blac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1560750" y="3429800"/>
            <a:ext cx="2840100" cy="7164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7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2457025" y="692500"/>
            <a:ext cx="961200" cy="960900"/>
          </a:xfrm>
          <a:prstGeom prst="rect">
            <a:avLst/>
          </a:prstGeom>
          <a:solidFill>
            <a:schemeClr val="lt2"/>
          </a:solidFill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Font typeface="Lato"/>
              <a:buNone/>
              <a:defRPr sz="40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Font typeface="Lato"/>
              <a:buNone/>
              <a:defRPr sz="2500" b="1">
                <a:latin typeface="Lato"/>
                <a:ea typeface="Lato"/>
                <a:cs typeface="Lato"/>
                <a:sym typeface="La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Font typeface="Lato"/>
              <a:buNone/>
              <a:defRPr sz="2500" b="1">
                <a:latin typeface="Lato"/>
                <a:ea typeface="Lato"/>
                <a:cs typeface="Lato"/>
                <a:sym typeface="La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Font typeface="Lato"/>
              <a:buNone/>
              <a:defRPr sz="2500" b="1">
                <a:latin typeface="Lato"/>
                <a:ea typeface="Lato"/>
                <a:cs typeface="Lato"/>
                <a:sym typeface="La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Font typeface="Lato"/>
              <a:buNone/>
              <a:defRPr sz="2500" b="1">
                <a:latin typeface="Lato"/>
                <a:ea typeface="Lato"/>
                <a:cs typeface="Lato"/>
                <a:sym typeface="La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Font typeface="Lato"/>
              <a:buNone/>
              <a:defRPr sz="2500" b="1">
                <a:latin typeface="Lato"/>
                <a:ea typeface="Lato"/>
                <a:cs typeface="Lato"/>
                <a:sym typeface="La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Font typeface="Lato"/>
              <a:buNone/>
              <a:defRPr sz="2500" b="1">
                <a:latin typeface="Lato"/>
                <a:ea typeface="Lato"/>
                <a:cs typeface="Lato"/>
                <a:sym typeface="La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Font typeface="Lato"/>
              <a:buNone/>
              <a:defRPr sz="2500" b="1">
                <a:latin typeface="Lato"/>
                <a:ea typeface="Lato"/>
                <a:cs typeface="Lato"/>
                <a:sym typeface="La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Font typeface="Lato"/>
              <a:buNone/>
              <a:defRPr sz="2500" b="1"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cxnSp>
        <p:nvCxnSpPr>
          <p:cNvPr id="16" name="Google Shape;16;p3"/>
          <p:cNvCxnSpPr/>
          <p:nvPr/>
        </p:nvCxnSpPr>
        <p:spPr>
          <a:xfrm rot="10800000">
            <a:off x="723750" y="4678425"/>
            <a:ext cx="84774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6"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7" name="Google Shape;197;p33"/>
          <p:cNvCxnSpPr/>
          <p:nvPr/>
        </p:nvCxnSpPr>
        <p:spPr>
          <a:xfrm rot="10800000">
            <a:off x="723750" y="4678425"/>
            <a:ext cx="84774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6_1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34"/>
          <p:cNvPicPr preferRelativeResize="0"/>
          <p:nvPr/>
        </p:nvPicPr>
        <p:blipFill rotWithShape="1">
          <a:blip r:embed="rId2">
            <a:alphaModFix/>
          </a:blip>
          <a:srcRect l="1671" t="428" r="22702" b="24377"/>
          <a:stretch/>
        </p:blipFill>
        <p:spPr>
          <a:xfrm rot="10800000" flipH="1">
            <a:off x="0" y="0"/>
            <a:ext cx="3221171" cy="320269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0" name="Google Shape;200;p34"/>
          <p:cNvCxnSpPr/>
          <p:nvPr/>
        </p:nvCxnSpPr>
        <p:spPr>
          <a:xfrm rot="10800000">
            <a:off x="723750" y="4678425"/>
            <a:ext cx="84774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subTitle" idx="1"/>
          </p:nvPr>
        </p:nvSpPr>
        <p:spPr>
          <a:xfrm>
            <a:off x="715250" y="2507175"/>
            <a:ext cx="2496000" cy="48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000"/>
              <a:buFont typeface="Lato Black"/>
              <a:buNone/>
              <a:defRPr sz="2100">
                <a:latin typeface="Lato Black"/>
                <a:ea typeface="Lato Black"/>
                <a:cs typeface="Lato Black"/>
                <a:sym typeface="Lato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Font typeface="Lato Black"/>
              <a:buNone/>
              <a:defRPr sz="2000">
                <a:latin typeface="Lato Black"/>
                <a:ea typeface="Lato Black"/>
                <a:cs typeface="Lato Black"/>
                <a:sym typeface="Lato Blac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Font typeface="Lato Black"/>
              <a:buNone/>
              <a:defRPr sz="2000">
                <a:latin typeface="Lato Black"/>
                <a:ea typeface="Lato Black"/>
                <a:cs typeface="Lato Black"/>
                <a:sym typeface="Lato Blac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Font typeface="Lato Black"/>
              <a:buNone/>
              <a:defRPr sz="2000">
                <a:latin typeface="Lato Black"/>
                <a:ea typeface="Lato Black"/>
                <a:cs typeface="Lato Black"/>
                <a:sym typeface="Lato Blac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Font typeface="Lato Black"/>
              <a:buNone/>
              <a:defRPr sz="2000">
                <a:latin typeface="Lato Black"/>
                <a:ea typeface="Lato Black"/>
                <a:cs typeface="Lato Black"/>
                <a:sym typeface="Lato Blac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Font typeface="Lato Black"/>
              <a:buNone/>
              <a:defRPr sz="2000">
                <a:latin typeface="Lato Black"/>
                <a:ea typeface="Lato Black"/>
                <a:cs typeface="Lato Black"/>
                <a:sym typeface="Lato Blac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Font typeface="Lato Black"/>
              <a:buNone/>
              <a:defRPr sz="2000">
                <a:latin typeface="Lato Black"/>
                <a:ea typeface="Lato Black"/>
                <a:cs typeface="Lato Black"/>
                <a:sym typeface="Lato Blac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Font typeface="Lato Black"/>
              <a:buNone/>
              <a:defRPr sz="2000">
                <a:latin typeface="Lato Black"/>
                <a:ea typeface="Lato Black"/>
                <a:cs typeface="Lato Black"/>
                <a:sym typeface="Lato Blac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Font typeface="Lato Black"/>
              <a:buNone/>
              <a:defRPr sz="2000">
                <a:latin typeface="Lato Black"/>
                <a:ea typeface="Lato Black"/>
                <a:cs typeface="Lato Black"/>
                <a:sym typeface="Lato Black"/>
              </a:defRPr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ubTitle" idx="2"/>
          </p:nvPr>
        </p:nvSpPr>
        <p:spPr>
          <a:xfrm>
            <a:off x="5932750" y="2507175"/>
            <a:ext cx="2496000" cy="48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Lato Black"/>
              <a:buNone/>
              <a:defRPr sz="2100">
                <a:latin typeface="Lato Black"/>
                <a:ea typeface="Lato Black"/>
                <a:cs typeface="Lato Black"/>
                <a:sym typeface="La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ato Black"/>
              <a:buNone/>
              <a:defRPr sz="2000">
                <a:latin typeface="Lato Black"/>
                <a:ea typeface="Lato Black"/>
                <a:cs typeface="Lato Black"/>
                <a:sym typeface="La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ato Black"/>
              <a:buNone/>
              <a:defRPr sz="2000">
                <a:latin typeface="Lato Black"/>
                <a:ea typeface="Lato Black"/>
                <a:cs typeface="Lato Black"/>
                <a:sym typeface="La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ato Black"/>
              <a:buNone/>
              <a:defRPr sz="2000">
                <a:latin typeface="Lato Black"/>
                <a:ea typeface="Lato Black"/>
                <a:cs typeface="Lato Black"/>
                <a:sym typeface="La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ato Black"/>
              <a:buNone/>
              <a:defRPr sz="2000">
                <a:latin typeface="Lato Black"/>
                <a:ea typeface="Lato Black"/>
                <a:cs typeface="Lato Black"/>
                <a:sym typeface="La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ato Black"/>
              <a:buNone/>
              <a:defRPr sz="2000">
                <a:latin typeface="Lato Black"/>
                <a:ea typeface="Lato Black"/>
                <a:cs typeface="Lato Black"/>
                <a:sym typeface="La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ato Black"/>
              <a:buNone/>
              <a:defRPr sz="2000">
                <a:latin typeface="Lato Black"/>
                <a:ea typeface="Lato Black"/>
                <a:cs typeface="Lato Black"/>
                <a:sym typeface="La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ato Black"/>
              <a:buNone/>
              <a:defRPr sz="2000">
                <a:latin typeface="Lato Black"/>
                <a:ea typeface="Lato Black"/>
                <a:cs typeface="Lato Black"/>
                <a:sym typeface="La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ato Black"/>
              <a:buNone/>
              <a:defRPr sz="2000">
                <a:latin typeface="Lato Black"/>
                <a:ea typeface="Lato Black"/>
                <a:cs typeface="Lato Black"/>
                <a:sym typeface="Lato Black"/>
              </a:defRPr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ubTitle" idx="3"/>
          </p:nvPr>
        </p:nvSpPr>
        <p:spPr>
          <a:xfrm>
            <a:off x="715250" y="2944649"/>
            <a:ext cx="2496000" cy="88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ubTitle" idx="4"/>
          </p:nvPr>
        </p:nvSpPr>
        <p:spPr>
          <a:xfrm>
            <a:off x="5932750" y="2944649"/>
            <a:ext cx="2496000" cy="88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26" name="Google Shape;26;p5"/>
          <p:cNvCxnSpPr/>
          <p:nvPr/>
        </p:nvCxnSpPr>
        <p:spPr>
          <a:xfrm rot="10800000">
            <a:off x="723750" y="4678425"/>
            <a:ext cx="84774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Google Shape;29;p6"/>
          <p:cNvCxnSpPr/>
          <p:nvPr/>
        </p:nvCxnSpPr>
        <p:spPr>
          <a:xfrm rot="10800000">
            <a:off x="723750" y="4678425"/>
            <a:ext cx="84774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715250" y="540000"/>
            <a:ext cx="3538800" cy="102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body" idx="1"/>
          </p:nvPr>
        </p:nvSpPr>
        <p:spPr>
          <a:xfrm>
            <a:off x="715250" y="1799550"/>
            <a:ext cx="4239900" cy="230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cxnSp>
        <p:nvCxnSpPr>
          <p:cNvPr id="34" name="Google Shape;34;p7"/>
          <p:cNvCxnSpPr/>
          <p:nvPr/>
        </p:nvCxnSpPr>
        <p:spPr>
          <a:xfrm rot="10800000">
            <a:off x="723750" y="4678425"/>
            <a:ext cx="84774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3756000" y="1710959"/>
            <a:ext cx="3995700" cy="54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200"/>
              <a:buNone/>
              <a:defRPr sz="35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ubTitle" idx="1"/>
          </p:nvPr>
        </p:nvSpPr>
        <p:spPr>
          <a:xfrm>
            <a:off x="3756000" y="2452741"/>
            <a:ext cx="3995700" cy="97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cxnSp>
        <p:nvCxnSpPr>
          <p:cNvPr id="41" name="Google Shape;41;p9"/>
          <p:cNvCxnSpPr/>
          <p:nvPr/>
        </p:nvCxnSpPr>
        <p:spPr>
          <a:xfrm rot="10800000">
            <a:off x="723750" y="4678425"/>
            <a:ext cx="84774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>
            <a:spLocks noGrp="1"/>
          </p:cNvSpPr>
          <p:nvPr>
            <p:ph type="body" idx="1"/>
          </p:nvPr>
        </p:nvSpPr>
        <p:spPr>
          <a:xfrm>
            <a:off x="720000" y="511900"/>
            <a:ext cx="3753300" cy="17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00"/>
            </a:lvl1pPr>
          </a:lstStyle>
          <a:p>
            <a:endParaRPr/>
          </a:p>
        </p:txBody>
      </p:sp>
      <p:cxnSp>
        <p:nvCxnSpPr>
          <p:cNvPr id="44" name="Google Shape;44;p10"/>
          <p:cNvCxnSpPr/>
          <p:nvPr/>
        </p:nvCxnSpPr>
        <p:spPr>
          <a:xfrm rot="10800000">
            <a:off x="723750" y="4678425"/>
            <a:ext cx="84774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 hasCustomPrompt="1"/>
          </p:nvPr>
        </p:nvSpPr>
        <p:spPr>
          <a:xfrm>
            <a:off x="2019150" y="1321888"/>
            <a:ext cx="5105700" cy="130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7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7" name="Google Shape;47;p11"/>
          <p:cNvSpPr txBox="1">
            <a:spLocks noGrp="1"/>
          </p:cNvSpPr>
          <p:nvPr>
            <p:ph type="subTitle" idx="1"/>
          </p:nvPr>
        </p:nvSpPr>
        <p:spPr>
          <a:xfrm>
            <a:off x="2695800" y="2783563"/>
            <a:ext cx="3752400" cy="7131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48" name="Google Shape;48;p11"/>
          <p:cNvCxnSpPr/>
          <p:nvPr/>
        </p:nvCxnSpPr>
        <p:spPr>
          <a:xfrm rot="10800000">
            <a:off x="723750" y="4678425"/>
            <a:ext cx="84774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rgbClr val="08070D"/>
            </a:gs>
            <a:gs pos="100000">
              <a:srgbClr val="29155A"/>
            </a:gs>
          </a:gsLst>
          <a:lin ang="18900732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Lato"/>
              <a:buNone/>
              <a:defRPr sz="30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Lato"/>
              <a:buNone/>
              <a:defRPr sz="30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Lato"/>
              <a:buNone/>
              <a:defRPr sz="30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Lato"/>
              <a:buNone/>
              <a:defRPr sz="30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Lato"/>
              <a:buNone/>
              <a:defRPr sz="30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Lato"/>
              <a:buNone/>
              <a:defRPr sz="30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Lato"/>
              <a:buNone/>
              <a:defRPr sz="30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Lato"/>
              <a:buNone/>
              <a:defRPr sz="30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Lato"/>
              <a:buNone/>
              <a:defRPr sz="30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87100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 Medium"/>
              <a:buChar char="●"/>
              <a:defRPr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 Medium"/>
              <a:buChar char="○"/>
              <a:defRPr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 Medium"/>
              <a:buChar char="■"/>
              <a:defRPr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 Medium"/>
              <a:buChar char="●"/>
              <a:defRPr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 Medium"/>
              <a:buChar char="○"/>
              <a:defRPr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 Medium"/>
              <a:buChar char="■"/>
              <a:defRPr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 Medium"/>
              <a:buChar char="●"/>
              <a:defRPr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 Medium"/>
              <a:buChar char="○"/>
              <a:defRPr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 Medium"/>
              <a:buChar char="■"/>
              <a:defRPr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1" r:id="rId11"/>
    <p:sldLayoutId id="2147483662" r:id="rId12"/>
    <p:sldLayoutId id="2147483664" r:id="rId13"/>
    <p:sldLayoutId id="2147483665" r:id="rId14"/>
    <p:sldLayoutId id="2147483666" r:id="rId15"/>
    <p:sldLayoutId id="2147483670" r:id="rId16"/>
    <p:sldLayoutId id="2147483671" r:id="rId17"/>
    <p:sldLayoutId id="2147483672" r:id="rId18"/>
    <p:sldLayoutId id="2147483674" r:id="rId19"/>
    <p:sldLayoutId id="2147483679" r:id="rId20"/>
    <p:sldLayoutId id="2147483680" r:id="rId2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8"/>
          <p:cNvSpPr txBox="1">
            <a:spLocks noGrp="1"/>
          </p:cNvSpPr>
          <p:nvPr>
            <p:ph type="ctrTitle"/>
          </p:nvPr>
        </p:nvSpPr>
        <p:spPr>
          <a:xfrm>
            <a:off x="4257964" y="1401600"/>
            <a:ext cx="3946261" cy="145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2000" b="0" dirty="0" err="1">
                <a:latin typeface="Lato"/>
                <a:ea typeface="Lato"/>
                <a:cs typeface="Lato"/>
                <a:sym typeface="Lato"/>
              </a:rPr>
              <a:t>Capstone:Nucleotide</a:t>
            </a:r>
            <a:r>
              <a:rPr lang="en-US" sz="2000" b="0" dirty="0">
                <a:latin typeface="Lato"/>
                <a:ea typeface="Lato"/>
                <a:cs typeface="Lato"/>
                <a:sym typeface="Lato"/>
              </a:rPr>
              <a:t> Polymorphisms (SNPs) and Overlapping G-</a:t>
            </a:r>
            <a:r>
              <a:rPr lang="en-US" sz="2000" b="0" dirty="0" err="1">
                <a:latin typeface="Lato"/>
                <a:ea typeface="Lato"/>
                <a:cs typeface="Lato"/>
                <a:sym typeface="Lato"/>
              </a:rPr>
              <a:t>Quadruplex</a:t>
            </a:r>
            <a:r>
              <a:rPr lang="en-US" sz="2000" b="0" dirty="0">
                <a:latin typeface="Lato"/>
                <a:ea typeface="Lato"/>
                <a:cs typeface="Lato"/>
                <a:sym typeface="Lato"/>
              </a:rPr>
              <a:t> Sequences (G4s)</a:t>
            </a:r>
            <a:endParaRPr sz="2000" b="0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2" name="Google Shape;212;p38"/>
          <p:cNvSpPr txBox="1">
            <a:spLocks noGrp="1"/>
          </p:cNvSpPr>
          <p:nvPr>
            <p:ph type="subTitle" idx="1"/>
          </p:nvPr>
        </p:nvSpPr>
        <p:spPr>
          <a:xfrm>
            <a:off x="5021525" y="3026400"/>
            <a:ext cx="2979600" cy="71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By: Marc Shebaby</a:t>
            </a:r>
            <a:endParaRPr dirty="0"/>
          </a:p>
        </p:txBody>
      </p:sp>
      <p:grpSp>
        <p:nvGrpSpPr>
          <p:cNvPr id="214" name="Google Shape;214;p38"/>
          <p:cNvGrpSpPr/>
          <p:nvPr/>
        </p:nvGrpSpPr>
        <p:grpSpPr>
          <a:xfrm rot="5400000">
            <a:off x="8459352" y="525364"/>
            <a:ext cx="448016" cy="159289"/>
            <a:chOff x="4405045" y="960533"/>
            <a:chExt cx="680462" cy="241934"/>
          </a:xfrm>
        </p:grpSpPr>
        <p:grpSp>
          <p:nvGrpSpPr>
            <p:cNvPr id="215" name="Google Shape;215;p38"/>
            <p:cNvGrpSpPr/>
            <p:nvPr/>
          </p:nvGrpSpPr>
          <p:grpSpPr>
            <a:xfrm>
              <a:off x="4405045" y="960533"/>
              <a:ext cx="680462" cy="241934"/>
              <a:chOff x="4405045" y="960533"/>
              <a:chExt cx="680462" cy="241934"/>
            </a:xfrm>
          </p:grpSpPr>
          <p:sp>
            <p:nvSpPr>
              <p:cNvPr id="216" name="Google Shape;216;p38"/>
              <p:cNvSpPr/>
              <p:nvPr/>
            </p:nvSpPr>
            <p:spPr>
              <a:xfrm rot="2700000">
                <a:off x="4663796" y="997170"/>
                <a:ext cx="163342" cy="168857"/>
              </a:xfrm>
              <a:prstGeom prst="round2DiagRect">
                <a:avLst>
                  <a:gd name="adj1" fmla="val 50000"/>
                  <a:gd name="adj2" fmla="val 0"/>
                </a:avLst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17;p38"/>
              <p:cNvSpPr/>
              <p:nvPr/>
            </p:nvSpPr>
            <p:spPr>
              <a:xfrm rot="-2700000">
                <a:off x="4436501" y="995607"/>
                <a:ext cx="151887" cy="151887"/>
              </a:xfrm>
              <a:prstGeom prst="arc">
                <a:avLst>
                  <a:gd name="adj1" fmla="val 17826268"/>
                  <a:gd name="adj2" fmla="val 0"/>
                </a:avLst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18" name="Google Shape;218;p38"/>
              <p:cNvCxnSpPr>
                <a:stCxn id="217" idx="2"/>
                <a:endCxn id="216" idx="1"/>
              </p:cNvCxnSpPr>
              <p:nvPr/>
            </p:nvCxnSpPr>
            <p:spPr>
              <a:xfrm rot="-5400000" flipH="1">
                <a:off x="4564345" y="1019650"/>
                <a:ext cx="123300" cy="119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19" name="Google Shape;219;p38"/>
              <p:cNvSpPr/>
              <p:nvPr/>
            </p:nvSpPr>
            <p:spPr>
              <a:xfrm rot="-8100000" flipH="1">
                <a:off x="4436501" y="1019123"/>
                <a:ext cx="151887" cy="151887"/>
              </a:xfrm>
              <a:prstGeom prst="arc">
                <a:avLst>
                  <a:gd name="adj1" fmla="val 17776405"/>
                  <a:gd name="adj2" fmla="val 0"/>
                </a:avLst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20" name="Google Shape;220;p38"/>
              <p:cNvCxnSpPr>
                <a:stCxn id="219" idx="2"/>
              </p:cNvCxnSpPr>
              <p:nvPr/>
            </p:nvCxnSpPr>
            <p:spPr>
              <a:xfrm rot="-5400000">
                <a:off x="4564345" y="1027266"/>
                <a:ext cx="123300" cy="119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21" name="Google Shape;221;p38"/>
              <p:cNvSpPr/>
              <p:nvPr/>
            </p:nvSpPr>
            <p:spPr>
              <a:xfrm rot="2700000" flipH="1">
                <a:off x="4902164" y="991990"/>
                <a:ext cx="151887" cy="151887"/>
              </a:xfrm>
              <a:prstGeom prst="arc">
                <a:avLst>
                  <a:gd name="adj1" fmla="val 17826268"/>
                  <a:gd name="adj2" fmla="val 0"/>
                </a:avLst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22" name="Google Shape;222;p38"/>
              <p:cNvCxnSpPr>
                <a:stCxn id="221" idx="2"/>
              </p:cNvCxnSpPr>
              <p:nvPr/>
            </p:nvCxnSpPr>
            <p:spPr>
              <a:xfrm rot="5400000">
                <a:off x="4802907" y="1016033"/>
                <a:ext cx="123300" cy="119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23" name="Google Shape;223;p38"/>
              <p:cNvSpPr/>
              <p:nvPr/>
            </p:nvSpPr>
            <p:spPr>
              <a:xfrm rot="8100000">
                <a:off x="4902164" y="1015506"/>
                <a:ext cx="151887" cy="151887"/>
              </a:xfrm>
              <a:prstGeom prst="arc">
                <a:avLst>
                  <a:gd name="adj1" fmla="val 17776405"/>
                  <a:gd name="adj2" fmla="val 0"/>
                </a:avLst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24" name="Google Shape;224;p38"/>
              <p:cNvCxnSpPr>
                <a:stCxn id="223" idx="2"/>
              </p:cNvCxnSpPr>
              <p:nvPr/>
            </p:nvCxnSpPr>
            <p:spPr>
              <a:xfrm rot="5400000" flipH="1">
                <a:off x="4802907" y="1023649"/>
                <a:ext cx="123300" cy="119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225" name="Google Shape;225;p38"/>
            <p:cNvCxnSpPr>
              <a:stCxn id="217" idx="2"/>
              <a:endCxn id="219" idx="2"/>
            </p:cNvCxnSpPr>
            <p:nvPr/>
          </p:nvCxnSpPr>
          <p:spPr>
            <a:xfrm rot="5400000">
              <a:off x="4500745" y="1083250"/>
              <a:ext cx="130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6" name="Google Shape;226;p38"/>
            <p:cNvCxnSpPr/>
            <p:nvPr/>
          </p:nvCxnSpPr>
          <p:spPr>
            <a:xfrm flipH="1">
              <a:off x="4527184" y="999281"/>
              <a:ext cx="900" cy="167700"/>
            </a:xfrm>
            <a:prstGeom prst="straightConnector1">
              <a:avLst/>
            </a:pr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7" name="Google Shape;227;p38"/>
            <p:cNvCxnSpPr>
              <a:stCxn id="221" idx="2"/>
              <a:endCxn id="223" idx="2"/>
            </p:cNvCxnSpPr>
            <p:nvPr/>
          </p:nvCxnSpPr>
          <p:spPr>
            <a:xfrm rot="5400000">
              <a:off x="4859007" y="1079633"/>
              <a:ext cx="130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8" name="Google Shape;228;p38"/>
            <p:cNvCxnSpPr/>
            <p:nvPr/>
          </p:nvCxnSpPr>
          <p:spPr>
            <a:xfrm>
              <a:off x="4962470" y="999281"/>
              <a:ext cx="900" cy="167700"/>
            </a:xfrm>
            <a:prstGeom prst="straightConnector1">
              <a:avLst/>
            </a:pr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9" name="Google Shape;229;p38"/>
            <p:cNvCxnSpPr>
              <a:stCxn id="216" idx="3"/>
              <a:endCxn id="216" idx="0"/>
            </p:cNvCxnSpPr>
            <p:nvPr/>
          </p:nvCxnSpPr>
          <p:spPr>
            <a:xfrm rot="5400000">
              <a:off x="4745467" y="1079799"/>
              <a:ext cx="117600" cy="18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0" name="Google Shape;230;p38"/>
            <p:cNvCxnSpPr/>
            <p:nvPr/>
          </p:nvCxnSpPr>
          <p:spPr>
            <a:xfrm flipH="1">
              <a:off x="4725475" y="1001074"/>
              <a:ext cx="900" cy="162300"/>
            </a:xfrm>
            <a:prstGeom prst="straightConnector1">
              <a:avLst/>
            </a:pr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1" name="Google Shape;231;p38"/>
            <p:cNvCxnSpPr/>
            <p:nvPr/>
          </p:nvCxnSpPr>
          <p:spPr>
            <a:xfrm flipH="1">
              <a:off x="4764450" y="1001074"/>
              <a:ext cx="900" cy="162300"/>
            </a:xfrm>
            <a:prstGeom prst="straightConnector1">
              <a:avLst/>
            </a:pr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2" name="Google Shape;232;p38"/>
            <p:cNvCxnSpPr>
              <a:stCxn id="216" idx="2"/>
              <a:endCxn id="216" idx="1"/>
            </p:cNvCxnSpPr>
            <p:nvPr/>
          </p:nvCxnSpPr>
          <p:spPr>
            <a:xfrm rot="5400000">
              <a:off x="4628017" y="1081749"/>
              <a:ext cx="117600" cy="18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234" name="Google Shape;234;p38"/>
          <p:cNvCxnSpPr/>
          <p:nvPr/>
        </p:nvCxnSpPr>
        <p:spPr>
          <a:xfrm rot="10800000">
            <a:off x="723750" y="4678425"/>
            <a:ext cx="84774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513;p48"/>
          <p:cNvSpPr/>
          <p:nvPr/>
        </p:nvSpPr>
        <p:spPr>
          <a:xfrm>
            <a:off x="6654153" y="1743975"/>
            <a:ext cx="1272706" cy="763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48"/>
          <p:cNvSpPr/>
          <p:nvPr/>
        </p:nvSpPr>
        <p:spPr>
          <a:xfrm>
            <a:off x="523185" y="1966743"/>
            <a:ext cx="1378181" cy="763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" name="Google Shape;507;p48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Lato Black"/>
                <a:ea typeface="Lato Black"/>
                <a:cs typeface="Lato Black"/>
                <a:sym typeface="Lato Black"/>
              </a:rPr>
              <a:t>SNPs and G4 </a:t>
            </a:r>
            <a:r>
              <a:rPr lang="en-US" dirty="0" err="1" smtClean="0">
                <a:latin typeface="Lato Black"/>
                <a:ea typeface="Lato Black"/>
                <a:cs typeface="Lato Black"/>
                <a:sym typeface="Lato Black"/>
              </a:rPr>
              <a:t>Quadruplex</a:t>
            </a:r>
            <a:r>
              <a:rPr lang="en-US" dirty="0" smtClean="0">
                <a:latin typeface="Lato Black"/>
                <a:ea typeface="Lato Black"/>
                <a:cs typeface="Lato Black"/>
                <a:sym typeface="Lato Black"/>
              </a:rPr>
              <a:t> in Cancer</a:t>
            </a:r>
            <a:endParaRPr dirty="0"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508" name="Google Shape;508;p48"/>
          <p:cNvSpPr txBox="1">
            <a:spLocks noGrp="1"/>
          </p:cNvSpPr>
          <p:nvPr>
            <p:ph type="subTitle" idx="1"/>
          </p:nvPr>
        </p:nvSpPr>
        <p:spPr>
          <a:xfrm>
            <a:off x="209133" y="2093687"/>
            <a:ext cx="2009414" cy="46073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 smtClean="0">
                <a:solidFill>
                  <a:schemeClr val="tx1"/>
                </a:solidFill>
              </a:rPr>
              <a:t>CXCL14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509" name="Google Shape;509;p48"/>
          <p:cNvSpPr txBox="1">
            <a:spLocks noGrp="1"/>
          </p:cNvSpPr>
          <p:nvPr>
            <p:ph type="subTitle" idx="2"/>
          </p:nvPr>
        </p:nvSpPr>
        <p:spPr>
          <a:xfrm>
            <a:off x="5994534" y="1883025"/>
            <a:ext cx="2496000" cy="48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dirty="0" smtClean="0">
                <a:solidFill>
                  <a:schemeClr val="tx1"/>
                </a:solidFill>
              </a:rPr>
              <a:t>TAOK21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510" name="Google Shape;510;p48"/>
          <p:cNvSpPr txBox="1">
            <a:spLocks noGrp="1"/>
          </p:cNvSpPr>
          <p:nvPr>
            <p:ph type="subTitle" idx="3"/>
          </p:nvPr>
        </p:nvSpPr>
        <p:spPr>
          <a:xfrm>
            <a:off x="159648" y="2936032"/>
            <a:ext cx="2873935" cy="124055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/>
            <a:r>
              <a:rPr lang="en-US" dirty="0">
                <a:solidFill>
                  <a:schemeClr val="accent1"/>
                </a:solidFill>
              </a:rPr>
              <a:t>SNPs overlapping a predicted RNA G4 lead to its </a:t>
            </a:r>
            <a:r>
              <a:rPr lang="en-US" dirty="0" smtClean="0">
                <a:solidFill>
                  <a:schemeClr val="accent1"/>
                </a:solidFill>
              </a:rPr>
              <a:t>destabilization and to the upregulation of the gene expression.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511" name="Google Shape;511;p48"/>
          <p:cNvSpPr txBox="1">
            <a:spLocks noGrp="1"/>
          </p:cNvSpPr>
          <p:nvPr>
            <p:ph type="subTitle" idx="4"/>
          </p:nvPr>
        </p:nvSpPr>
        <p:spPr>
          <a:xfrm>
            <a:off x="6166522" y="2861892"/>
            <a:ext cx="2496000" cy="153711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/>
            <a:r>
              <a:rPr lang="en-US" dirty="0">
                <a:solidFill>
                  <a:schemeClr val="accent1"/>
                </a:solidFill>
              </a:rPr>
              <a:t>SNPs overlapping a predicted RNA G4 lead to its </a:t>
            </a:r>
            <a:r>
              <a:rPr lang="en-US" dirty="0" smtClean="0">
                <a:solidFill>
                  <a:schemeClr val="accent1"/>
                </a:solidFill>
              </a:rPr>
              <a:t>stabilization and to the downregulation of the gene expression.</a:t>
            </a:r>
            <a:endParaRPr dirty="0"/>
          </a:p>
        </p:txBody>
      </p:sp>
      <p:pic>
        <p:nvPicPr>
          <p:cNvPr id="527" name="Google Shape;527;p48"/>
          <p:cNvPicPr preferRelativeResize="0"/>
          <p:nvPr/>
        </p:nvPicPr>
        <p:blipFill rotWithShape="1">
          <a:blip r:embed="rId3">
            <a:alphaModFix/>
          </a:blip>
          <a:srcRect b="2037"/>
          <a:stretch/>
        </p:blipFill>
        <p:spPr>
          <a:xfrm>
            <a:off x="3504049" y="2613799"/>
            <a:ext cx="2135901" cy="191917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Cloud 1"/>
          <p:cNvSpPr/>
          <p:nvPr/>
        </p:nvSpPr>
        <p:spPr>
          <a:xfrm>
            <a:off x="2656750" y="1138927"/>
            <a:ext cx="3559200" cy="1368248"/>
          </a:xfrm>
          <a:prstGeom prst="cloud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Lato"/>
              </a:rPr>
              <a:t>SNPs emerging near or within G4 </a:t>
            </a:r>
            <a:r>
              <a:rPr lang="en-US" dirty="0" err="1" smtClean="0">
                <a:solidFill>
                  <a:schemeClr val="tx1"/>
                </a:solidFill>
                <a:latin typeface="Lato"/>
              </a:rPr>
              <a:t>quadruplexes</a:t>
            </a:r>
            <a:r>
              <a:rPr lang="en-US" dirty="0" smtClean="0">
                <a:solidFill>
                  <a:schemeClr val="tx1"/>
                </a:solidFill>
                <a:latin typeface="Lato"/>
              </a:rPr>
              <a:t> of proto-oncogenes</a:t>
            </a:r>
            <a:endParaRPr lang="en-US" dirty="0">
              <a:solidFill>
                <a:schemeClr val="tx1"/>
              </a:solidFill>
              <a:latin typeface="La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45"/>
          <p:cNvSpPr txBox="1">
            <a:spLocks noGrp="1"/>
          </p:cNvSpPr>
          <p:nvPr>
            <p:ph type="title"/>
          </p:nvPr>
        </p:nvSpPr>
        <p:spPr>
          <a:xfrm>
            <a:off x="846437" y="772786"/>
            <a:ext cx="5220729" cy="781213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lvl="0"/>
            <a:r>
              <a:rPr lang="en-US" sz="2400" dirty="0"/>
              <a:t>Genome-wide identification</a:t>
            </a:r>
            <a:r>
              <a:rPr lang="en-US" dirty="0"/>
              <a:t/>
            </a:r>
            <a:br>
              <a:rPr lang="en-US" dirty="0"/>
            </a:br>
            <a:endParaRPr dirty="0"/>
          </a:p>
        </p:txBody>
      </p:sp>
      <p:pic>
        <p:nvPicPr>
          <p:cNvPr id="381" name="Google Shape;381;p45"/>
          <p:cNvPicPr preferRelativeResize="0"/>
          <p:nvPr/>
        </p:nvPicPr>
        <p:blipFill rotWithShape="1">
          <a:blip r:embed="rId3">
            <a:alphaModFix/>
          </a:blip>
          <a:srcRect l="15796" t="37680" r="15789" b="23092"/>
          <a:stretch/>
        </p:blipFill>
        <p:spPr>
          <a:xfrm>
            <a:off x="6201437" y="3422650"/>
            <a:ext cx="2195425" cy="125879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3" name="Google Shape;383;p45"/>
          <p:cNvGrpSpPr/>
          <p:nvPr/>
        </p:nvGrpSpPr>
        <p:grpSpPr>
          <a:xfrm rot="5400000">
            <a:off x="8459352" y="525364"/>
            <a:ext cx="448016" cy="159289"/>
            <a:chOff x="4405045" y="960533"/>
            <a:chExt cx="680462" cy="241934"/>
          </a:xfrm>
        </p:grpSpPr>
        <p:grpSp>
          <p:nvGrpSpPr>
            <p:cNvPr id="384" name="Google Shape;384;p45"/>
            <p:cNvGrpSpPr/>
            <p:nvPr/>
          </p:nvGrpSpPr>
          <p:grpSpPr>
            <a:xfrm>
              <a:off x="4405045" y="960533"/>
              <a:ext cx="680462" cy="241934"/>
              <a:chOff x="4405045" y="960533"/>
              <a:chExt cx="680462" cy="241934"/>
            </a:xfrm>
          </p:grpSpPr>
          <p:sp>
            <p:nvSpPr>
              <p:cNvPr id="385" name="Google Shape;385;p45"/>
              <p:cNvSpPr/>
              <p:nvPr/>
            </p:nvSpPr>
            <p:spPr>
              <a:xfrm rot="2700000">
                <a:off x="4663796" y="997170"/>
                <a:ext cx="163342" cy="168857"/>
              </a:xfrm>
              <a:prstGeom prst="round2DiagRect">
                <a:avLst>
                  <a:gd name="adj1" fmla="val 50000"/>
                  <a:gd name="adj2" fmla="val 0"/>
                </a:avLst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" name="Google Shape;386;p45"/>
              <p:cNvSpPr/>
              <p:nvPr/>
            </p:nvSpPr>
            <p:spPr>
              <a:xfrm rot="-2700000">
                <a:off x="4436501" y="995607"/>
                <a:ext cx="151887" cy="151887"/>
              </a:xfrm>
              <a:prstGeom prst="arc">
                <a:avLst>
                  <a:gd name="adj1" fmla="val 17826268"/>
                  <a:gd name="adj2" fmla="val 0"/>
                </a:avLst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387" name="Google Shape;387;p45"/>
              <p:cNvCxnSpPr>
                <a:stCxn id="386" idx="2"/>
                <a:endCxn id="385" idx="1"/>
              </p:cNvCxnSpPr>
              <p:nvPr/>
            </p:nvCxnSpPr>
            <p:spPr>
              <a:xfrm rot="-5400000" flipH="1">
                <a:off x="4564345" y="1019650"/>
                <a:ext cx="123300" cy="119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388" name="Google Shape;388;p45"/>
              <p:cNvSpPr/>
              <p:nvPr/>
            </p:nvSpPr>
            <p:spPr>
              <a:xfrm rot="-8100000" flipH="1">
                <a:off x="4436501" y="1019123"/>
                <a:ext cx="151887" cy="151887"/>
              </a:xfrm>
              <a:prstGeom prst="arc">
                <a:avLst>
                  <a:gd name="adj1" fmla="val 17776405"/>
                  <a:gd name="adj2" fmla="val 0"/>
                </a:avLst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389" name="Google Shape;389;p45"/>
              <p:cNvCxnSpPr>
                <a:stCxn id="388" idx="2"/>
              </p:cNvCxnSpPr>
              <p:nvPr/>
            </p:nvCxnSpPr>
            <p:spPr>
              <a:xfrm rot="-5400000">
                <a:off x="4564345" y="1027266"/>
                <a:ext cx="123300" cy="119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390" name="Google Shape;390;p45"/>
              <p:cNvSpPr/>
              <p:nvPr/>
            </p:nvSpPr>
            <p:spPr>
              <a:xfrm rot="2700000" flipH="1">
                <a:off x="4902164" y="991990"/>
                <a:ext cx="151887" cy="151887"/>
              </a:xfrm>
              <a:prstGeom prst="arc">
                <a:avLst>
                  <a:gd name="adj1" fmla="val 17826268"/>
                  <a:gd name="adj2" fmla="val 0"/>
                </a:avLst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391" name="Google Shape;391;p45"/>
              <p:cNvCxnSpPr>
                <a:stCxn id="390" idx="2"/>
              </p:cNvCxnSpPr>
              <p:nvPr/>
            </p:nvCxnSpPr>
            <p:spPr>
              <a:xfrm rot="5400000">
                <a:off x="4802907" y="1016033"/>
                <a:ext cx="123300" cy="119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392" name="Google Shape;392;p45"/>
              <p:cNvSpPr/>
              <p:nvPr/>
            </p:nvSpPr>
            <p:spPr>
              <a:xfrm rot="8100000">
                <a:off x="4902164" y="1015506"/>
                <a:ext cx="151887" cy="151887"/>
              </a:xfrm>
              <a:prstGeom prst="arc">
                <a:avLst>
                  <a:gd name="adj1" fmla="val 17776405"/>
                  <a:gd name="adj2" fmla="val 0"/>
                </a:avLst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393" name="Google Shape;393;p45"/>
              <p:cNvCxnSpPr>
                <a:stCxn id="392" idx="2"/>
              </p:cNvCxnSpPr>
              <p:nvPr/>
            </p:nvCxnSpPr>
            <p:spPr>
              <a:xfrm rot="5400000" flipH="1">
                <a:off x="4802907" y="1023649"/>
                <a:ext cx="123300" cy="119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394" name="Google Shape;394;p45"/>
            <p:cNvCxnSpPr>
              <a:stCxn id="386" idx="2"/>
              <a:endCxn id="388" idx="2"/>
            </p:cNvCxnSpPr>
            <p:nvPr/>
          </p:nvCxnSpPr>
          <p:spPr>
            <a:xfrm rot="5400000">
              <a:off x="4500745" y="1083250"/>
              <a:ext cx="130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5" name="Google Shape;395;p45"/>
            <p:cNvCxnSpPr/>
            <p:nvPr/>
          </p:nvCxnSpPr>
          <p:spPr>
            <a:xfrm flipH="1">
              <a:off x="4527184" y="999281"/>
              <a:ext cx="900" cy="167700"/>
            </a:xfrm>
            <a:prstGeom prst="straightConnector1">
              <a:avLst/>
            </a:pr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6" name="Google Shape;396;p45"/>
            <p:cNvCxnSpPr>
              <a:stCxn id="390" idx="2"/>
              <a:endCxn id="392" idx="2"/>
            </p:cNvCxnSpPr>
            <p:nvPr/>
          </p:nvCxnSpPr>
          <p:spPr>
            <a:xfrm rot="5400000">
              <a:off x="4859007" y="1079633"/>
              <a:ext cx="130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7" name="Google Shape;397;p45"/>
            <p:cNvCxnSpPr/>
            <p:nvPr/>
          </p:nvCxnSpPr>
          <p:spPr>
            <a:xfrm>
              <a:off x="4962470" y="999281"/>
              <a:ext cx="900" cy="167700"/>
            </a:xfrm>
            <a:prstGeom prst="straightConnector1">
              <a:avLst/>
            </a:pr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8" name="Google Shape;398;p45"/>
            <p:cNvCxnSpPr>
              <a:stCxn id="385" idx="3"/>
              <a:endCxn id="385" idx="0"/>
            </p:cNvCxnSpPr>
            <p:nvPr/>
          </p:nvCxnSpPr>
          <p:spPr>
            <a:xfrm rot="5400000">
              <a:off x="4745467" y="1079799"/>
              <a:ext cx="117600" cy="18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9" name="Google Shape;399;p45"/>
            <p:cNvCxnSpPr/>
            <p:nvPr/>
          </p:nvCxnSpPr>
          <p:spPr>
            <a:xfrm flipH="1">
              <a:off x="4725475" y="1001074"/>
              <a:ext cx="900" cy="162300"/>
            </a:xfrm>
            <a:prstGeom prst="straightConnector1">
              <a:avLst/>
            </a:pr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0" name="Google Shape;400;p45"/>
            <p:cNvCxnSpPr/>
            <p:nvPr/>
          </p:nvCxnSpPr>
          <p:spPr>
            <a:xfrm flipH="1">
              <a:off x="4764450" y="1001074"/>
              <a:ext cx="900" cy="162300"/>
            </a:xfrm>
            <a:prstGeom prst="straightConnector1">
              <a:avLst/>
            </a:pr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1" name="Google Shape;401;p45"/>
            <p:cNvCxnSpPr>
              <a:stCxn id="385" idx="2"/>
              <a:endCxn id="385" idx="1"/>
            </p:cNvCxnSpPr>
            <p:nvPr/>
          </p:nvCxnSpPr>
          <p:spPr>
            <a:xfrm rot="5400000">
              <a:off x="4628017" y="1081749"/>
              <a:ext cx="117600" cy="18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403" name="Google Shape;403;p45"/>
          <p:cNvPicPr preferRelativeResize="0"/>
          <p:nvPr/>
        </p:nvPicPr>
        <p:blipFill rotWithShape="1">
          <a:blip r:embed="rId4">
            <a:alphaModFix/>
          </a:blip>
          <a:srcRect l="29945" t="6866" r="29949" b="6874"/>
          <a:stretch/>
        </p:blipFill>
        <p:spPr>
          <a:xfrm>
            <a:off x="5078536" y="3694670"/>
            <a:ext cx="864102" cy="105570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613589" y="1410183"/>
            <a:ext cx="668570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Recent literature has been trying to explore the functionality of G4 –</a:t>
            </a:r>
            <a:r>
              <a:rPr lang="en-US" dirty="0" err="1">
                <a:solidFill>
                  <a:schemeClr val="bg1"/>
                </a:solidFill>
              </a:rPr>
              <a:t>quadruplexes</a:t>
            </a:r>
            <a:r>
              <a:rPr lang="en-US" dirty="0">
                <a:solidFill>
                  <a:schemeClr val="bg1"/>
                </a:solidFill>
              </a:rPr>
              <a:t> by relying on bioinformatics tools to detect possible G4 sequences in genes. </a:t>
            </a:r>
          </a:p>
          <a:p>
            <a:pPr>
              <a:buClr>
                <a:schemeClr val="tx2"/>
              </a:buClr>
            </a:pPr>
            <a:endParaRPr lang="en-US" dirty="0" smtClean="0">
              <a:solidFill>
                <a:schemeClr val="bg1"/>
              </a:solidFill>
            </a:endParaRPr>
          </a:p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The most prominent Tool is G4 </a:t>
            </a:r>
            <a:r>
              <a:rPr lang="en-US" dirty="0" smtClean="0">
                <a:solidFill>
                  <a:schemeClr val="bg1"/>
                </a:solidFill>
              </a:rPr>
              <a:t>Hunter: a sliding window algorithm.</a:t>
            </a:r>
          </a:p>
          <a:p>
            <a:pPr>
              <a:buClr>
                <a:schemeClr val="tx2"/>
              </a:buClr>
            </a:pPr>
            <a:endParaRPr lang="en-US" dirty="0" smtClean="0">
              <a:solidFill>
                <a:schemeClr val="bg1"/>
              </a:solidFill>
            </a:endParaRPr>
          </a:p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Accounts for G </a:t>
            </a:r>
            <a:r>
              <a:rPr lang="en-US" dirty="0">
                <a:solidFill>
                  <a:schemeClr val="bg1"/>
                </a:solidFill>
              </a:rPr>
              <a:t>richness and G </a:t>
            </a:r>
            <a:r>
              <a:rPr lang="en-US" dirty="0" smtClean="0">
                <a:solidFill>
                  <a:schemeClr val="bg1"/>
                </a:solidFill>
              </a:rPr>
              <a:t>skewness.</a:t>
            </a:r>
          </a:p>
          <a:p>
            <a:pPr>
              <a:buClr>
                <a:schemeClr val="tx2"/>
              </a:buClr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G4 Hunter was demonstrated to have the highest accuracy and sensitivity score (proportion of true positive cases that are actually true) among other tools.</a:t>
            </a:r>
          </a:p>
          <a:p>
            <a:endParaRPr 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50"/>
          <p:cNvSpPr txBox="1">
            <a:spLocks noGrp="1"/>
          </p:cNvSpPr>
          <p:nvPr>
            <p:ph type="body" idx="1"/>
          </p:nvPr>
        </p:nvSpPr>
        <p:spPr>
          <a:xfrm>
            <a:off x="720000" y="511900"/>
            <a:ext cx="2437151" cy="66817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chemeClr val="dk2"/>
                </a:solidFill>
                <a:latin typeface="Lato Black"/>
                <a:ea typeface="Lato Black"/>
                <a:cs typeface="Lato Black"/>
                <a:sym typeface="Lato Black"/>
              </a:rPr>
              <a:t>Algorithm</a:t>
            </a:r>
            <a:endParaRPr dirty="0">
              <a:solidFill>
                <a:schemeClr val="dk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pic>
        <p:nvPicPr>
          <p:cNvPr id="3" name="Content Placeholder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255" y="1433384"/>
            <a:ext cx="6697362" cy="23848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50"/>
          <p:cNvSpPr txBox="1">
            <a:spLocks noGrp="1"/>
          </p:cNvSpPr>
          <p:nvPr>
            <p:ph type="body" idx="1"/>
          </p:nvPr>
        </p:nvSpPr>
        <p:spPr>
          <a:xfrm>
            <a:off x="0" y="67057"/>
            <a:ext cx="2437151" cy="66817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chemeClr val="dk2"/>
                </a:solidFill>
                <a:latin typeface="Lato Black"/>
                <a:ea typeface="Lato Black"/>
                <a:cs typeface="Lato Black"/>
                <a:sym typeface="Lato Black"/>
              </a:rPr>
              <a:t>Algorithm</a:t>
            </a:r>
            <a:endParaRPr dirty="0">
              <a:solidFill>
                <a:schemeClr val="dk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865" y="574590"/>
            <a:ext cx="7747687" cy="431823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20583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43"/>
          <p:cNvSpPr txBox="1">
            <a:spLocks noGrp="1"/>
          </p:cNvSpPr>
          <p:nvPr>
            <p:ph type="title"/>
          </p:nvPr>
        </p:nvSpPr>
        <p:spPr>
          <a:xfrm>
            <a:off x="245693" y="299175"/>
            <a:ext cx="4531200" cy="146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latin typeface="Lato Light"/>
                <a:sym typeface="Lato Light"/>
              </a:rPr>
              <a:t>Objective</a:t>
            </a:r>
            <a:r>
              <a:rPr lang="en" dirty="0" smtClean="0"/>
              <a:t> </a:t>
            </a:r>
            <a:endParaRPr dirty="0"/>
          </a:p>
        </p:txBody>
      </p:sp>
      <p:pic>
        <p:nvPicPr>
          <p:cNvPr id="324" name="Google Shape;324;p43"/>
          <p:cNvPicPr preferRelativeResize="0"/>
          <p:nvPr/>
        </p:nvPicPr>
        <p:blipFill rotWithShape="1">
          <a:blip r:embed="rId3">
            <a:alphaModFix/>
          </a:blip>
          <a:srcRect l="11611" t="6638" r="9827" b="14800"/>
          <a:stretch/>
        </p:blipFill>
        <p:spPr>
          <a:xfrm rot="10800000">
            <a:off x="5542004" y="76982"/>
            <a:ext cx="3601996" cy="44610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6" name="Google Shape;326;p43"/>
          <p:cNvGrpSpPr/>
          <p:nvPr/>
        </p:nvGrpSpPr>
        <p:grpSpPr>
          <a:xfrm rot="5400000">
            <a:off x="8459352" y="525364"/>
            <a:ext cx="448016" cy="159289"/>
            <a:chOff x="4405045" y="960533"/>
            <a:chExt cx="680462" cy="241934"/>
          </a:xfrm>
        </p:grpSpPr>
        <p:grpSp>
          <p:nvGrpSpPr>
            <p:cNvPr id="327" name="Google Shape;327;p43"/>
            <p:cNvGrpSpPr/>
            <p:nvPr/>
          </p:nvGrpSpPr>
          <p:grpSpPr>
            <a:xfrm>
              <a:off x="4405045" y="960533"/>
              <a:ext cx="680462" cy="241934"/>
              <a:chOff x="4405045" y="960533"/>
              <a:chExt cx="680462" cy="241934"/>
            </a:xfrm>
          </p:grpSpPr>
          <p:sp>
            <p:nvSpPr>
              <p:cNvPr id="328" name="Google Shape;328;p43"/>
              <p:cNvSpPr/>
              <p:nvPr/>
            </p:nvSpPr>
            <p:spPr>
              <a:xfrm rot="2700000">
                <a:off x="4663796" y="997170"/>
                <a:ext cx="163342" cy="168857"/>
              </a:xfrm>
              <a:prstGeom prst="round2DiagRect">
                <a:avLst>
                  <a:gd name="adj1" fmla="val 50000"/>
                  <a:gd name="adj2" fmla="val 0"/>
                </a:avLst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" name="Google Shape;329;p43"/>
              <p:cNvSpPr/>
              <p:nvPr/>
            </p:nvSpPr>
            <p:spPr>
              <a:xfrm rot="-2700000">
                <a:off x="4436501" y="995607"/>
                <a:ext cx="151887" cy="151887"/>
              </a:xfrm>
              <a:prstGeom prst="arc">
                <a:avLst>
                  <a:gd name="adj1" fmla="val 17826268"/>
                  <a:gd name="adj2" fmla="val 0"/>
                </a:avLst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330" name="Google Shape;330;p43"/>
              <p:cNvCxnSpPr>
                <a:stCxn id="329" idx="2"/>
                <a:endCxn id="328" idx="1"/>
              </p:cNvCxnSpPr>
              <p:nvPr/>
            </p:nvCxnSpPr>
            <p:spPr>
              <a:xfrm rot="-5400000" flipH="1">
                <a:off x="4564345" y="1019650"/>
                <a:ext cx="123300" cy="119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331" name="Google Shape;331;p43"/>
              <p:cNvSpPr/>
              <p:nvPr/>
            </p:nvSpPr>
            <p:spPr>
              <a:xfrm rot="-8100000" flipH="1">
                <a:off x="4436501" y="1019123"/>
                <a:ext cx="151887" cy="151887"/>
              </a:xfrm>
              <a:prstGeom prst="arc">
                <a:avLst>
                  <a:gd name="adj1" fmla="val 17776405"/>
                  <a:gd name="adj2" fmla="val 0"/>
                </a:avLst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332" name="Google Shape;332;p43"/>
              <p:cNvCxnSpPr>
                <a:stCxn id="331" idx="2"/>
              </p:cNvCxnSpPr>
              <p:nvPr/>
            </p:nvCxnSpPr>
            <p:spPr>
              <a:xfrm rot="-5400000">
                <a:off x="4564345" y="1027266"/>
                <a:ext cx="123300" cy="119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333" name="Google Shape;333;p43"/>
              <p:cNvSpPr/>
              <p:nvPr/>
            </p:nvSpPr>
            <p:spPr>
              <a:xfrm rot="2700000" flipH="1">
                <a:off x="4902164" y="991990"/>
                <a:ext cx="151887" cy="151887"/>
              </a:xfrm>
              <a:prstGeom prst="arc">
                <a:avLst>
                  <a:gd name="adj1" fmla="val 17826268"/>
                  <a:gd name="adj2" fmla="val 0"/>
                </a:avLst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334" name="Google Shape;334;p43"/>
              <p:cNvCxnSpPr>
                <a:stCxn id="333" idx="2"/>
              </p:cNvCxnSpPr>
              <p:nvPr/>
            </p:nvCxnSpPr>
            <p:spPr>
              <a:xfrm rot="5400000">
                <a:off x="4802907" y="1016033"/>
                <a:ext cx="123300" cy="119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335" name="Google Shape;335;p43"/>
              <p:cNvSpPr/>
              <p:nvPr/>
            </p:nvSpPr>
            <p:spPr>
              <a:xfrm rot="8100000">
                <a:off x="4902164" y="1015506"/>
                <a:ext cx="151887" cy="151887"/>
              </a:xfrm>
              <a:prstGeom prst="arc">
                <a:avLst>
                  <a:gd name="adj1" fmla="val 17776405"/>
                  <a:gd name="adj2" fmla="val 0"/>
                </a:avLst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336" name="Google Shape;336;p43"/>
              <p:cNvCxnSpPr>
                <a:stCxn id="335" idx="2"/>
              </p:cNvCxnSpPr>
              <p:nvPr/>
            </p:nvCxnSpPr>
            <p:spPr>
              <a:xfrm rot="5400000" flipH="1">
                <a:off x="4802907" y="1023649"/>
                <a:ext cx="123300" cy="119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337" name="Google Shape;337;p43"/>
            <p:cNvCxnSpPr>
              <a:stCxn id="329" idx="2"/>
              <a:endCxn id="331" idx="2"/>
            </p:cNvCxnSpPr>
            <p:nvPr/>
          </p:nvCxnSpPr>
          <p:spPr>
            <a:xfrm rot="5400000">
              <a:off x="4500745" y="1083250"/>
              <a:ext cx="130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8" name="Google Shape;338;p43"/>
            <p:cNvCxnSpPr/>
            <p:nvPr/>
          </p:nvCxnSpPr>
          <p:spPr>
            <a:xfrm flipH="1">
              <a:off x="4527184" y="999281"/>
              <a:ext cx="900" cy="167700"/>
            </a:xfrm>
            <a:prstGeom prst="straightConnector1">
              <a:avLst/>
            </a:pr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9" name="Google Shape;339;p43"/>
            <p:cNvCxnSpPr>
              <a:stCxn id="333" idx="2"/>
              <a:endCxn id="335" idx="2"/>
            </p:cNvCxnSpPr>
            <p:nvPr/>
          </p:nvCxnSpPr>
          <p:spPr>
            <a:xfrm rot="5400000">
              <a:off x="4859007" y="1079633"/>
              <a:ext cx="130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0" name="Google Shape;340;p43"/>
            <p:cNvCxnSpPr/>
            <p:nvPr/>
          </p:nvCxnSpPr>
          <p:spPr>
            <a:xfrm>
              <a:off x="4962470" y="999281"/>
              <a:ext cx="900" cy="167700"/>
            </a:xfrm>
            <a:prstGeom prst="straightConnector1">
              <a:avLst/>
            </a:pr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1" name="Google Shape;341;p43"/>
            <p:cNvCxnSpPr>
              <a:stCxn id="328" idx="3"/>
              <a:endCxn id="328" idx="0"/>
            </p:cNvCxnSpPr>
            <p:nvPr/>
          </p:nvCxnSpPr>
          <p:spPr>
            <a:xfrm rot="5400000">
              <a:off x="4745467" y="1079799"/>
              <a:ext cx="117600" cy="18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2" name="Google Shape;342;p43"/>
            <p:cNvCxnSpPr/>
            <p:nvPr/>
          </p:nvCxnSpPr>
          <p:spPr>
            <a:xfrm flipH="1">
              <a:off x="4725475" y="1001074"/>
              <a:ext cx="900" cy="162300"/>
            </a:xfrm>
            <a:prstGeom prst="straightConnector1">
              <a:avLst/>
            </a:pr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3" name="Google Shape;343;p43"/>
            <p:cNvCxnSpPr/>
            <p:nvPr/>
          </p:nvCxnSpPr>
          <p:spPr>
            <a:xfrm flipH="1">
              <a:off x="4764450" y="1001074"/>
              <a:ext cx="900" cy="162300"/>
            </a:xfrm>
            <a:prstGeom prst="straightConnector1">
              <a:avLst/>
            </a:pr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4" name="Google Shape;344;p43"/>
            <p:cNvCxnSpPr>
              <a:stCxn id="328" idx="2"/>
              <a:endCxn id="328" idx="1"/>
            </p:cNvCxnSpPr>
            <p:nvPr/>
          </p:nvCxnSpPr>
          <p:spPr>
            <a:xfrm rot="5400000">
              <a:off x="4628017" y="1081749"/>
              <a:ext cx="117600" cy="18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" name="TextBox 4"/>
          <p:cNvSpPr txBox="1"/>
          <p:nvPr/>
        </p:nvSpPr>
        <p:spPr>
          <a:xfrm>
            <a:off x="172274" y="1958547"/>
            <a:ext cx="730974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Lato"/>
              </a:rPr>
              <a:t>There has not been any published work that integrates this tool to identify overlaps of SNPs and G4-quadruplexes. Therefore, studies that aim to find associations between them are obliged to do so manually which can be very time-consuming for several reasons</a:t>
            </a:r>
            <a:r>
              <a:rPr lang="en-US" sz="1200" dirty="0" smtClean="0">
                <a:solidFill>
                  <a:schemeClr val="bg1"/>
                </a:solidFill>
                <a:latin typeface="Lato"/>
              </a:rPr>
              <a:t>:</a:t>
            </a:r>
          </a:p>
          <a:p>
            <a:pPr marL="171450" indent="-1714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chemeClr val="bg1"/>
                </a:solidFill>
              </a:rPr>
              <a:t>Finding </a:t>
            </a:r>
            <a:r>
              <a:rPr lang="en-US" sz="1200" dirty="0">
                <a:solidFill>
                  <a:schemeClr val="bg1"/>
                </a:solidFill>
              </a:rPr>
              <a:t>the SNPs in the genomic </a:t>
            </a:r>
            <a:r>
              <a:rPr lang="en-US" sz="1200" dirty="0" smtClean="0">
                <a:solidFill>
                  <a:schemeClr val="bg1"/>
                </a:solidFill>
              </a:rPr>
              <a:t>file (exact distance).</a:t>
            </a:r>
          </a:p>
          <a:p>
            <a:pPr marL="171450" indent="-1714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chemeClr val="bg1"/>
                </a:solidFill>
              </a:rPr>
              <a:t>Exploring a large range of predicted G4 sequences that is returned from G4Hunter to indicate which ones are close or overlap SNPs.</a:t>
            </a:r>
          </a:p>
          <a:p>
            <a:pPr marL="171450" indent="-1714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chemeClr val="bg1"/>
                </a:solidFill>
              </a:rPr>
              <a:t>Repeating the steps for every SNP of a gene</a:t>
            </a:r>
          </a:p>
          <a:p>
            <a:pPr>
              <a:buClr>
                <a:schemeClr val="accent1"/>
              </a:buClr>
            </a:pPr>
            <a:endParaRPr lang="en-US" sz="1200" dirty="0" smtClean="0">
              <a:solidFill>
                <a:schemeClr val="bg1"/>
              </a:solidFill>
            </a:endParaRPr>
          </a:p>
          <a:p>
            <a:pPr>
              <a:buClr>
                <a:schemeClr val="accent1"/>
              </a:buClr>
            </a:pPr>
            <a:r>
              <a:rPr lang="en-US" sz="1200" dirty="0" smtClean="0">
                <a:solidFill>
                  <a:schemeClr val="bg1"/>
                </a:solidFill>
              </a:rPr>
              <a:t>This won’t be convenient for studies comprised of several genes and SNPs. Therefore, to resolve this issue this work </a:t>
            </a:r>
            <a:r>
              <a:rPr lang="en-US" sz="1200" dirty="0">
                <a:solidFill>
                  <a:schemeClr val="bg1"/>
                </a:solidFill>
              </a:rPr>
              <a:t>provides a Python script that automatically maps the distances of SNPs of various genes to their </a:t>
            </a:r>
            <a:r>
              <a:rPr lang="en-US" sz="1200" dirty="0" smtClean="0">
                <a:solidFill>
                  <a:schemeClr val="bg1"/>
                </a:solidFill>
              </a:rPr>
              <a:t>closest or overlapping </a:t>
            </a:r>
            <a:r>
              <a:rPr lang="en-US" sz="1200" dirty="0">
                <a:solidFill>
                  <a:schemeClr val="bg1"/>
                </a:solidFill>
              </a:rPr>
              <a:t>G4 </a:t>
            </a:r>
            <a:r>
              <a:rPr lang="en-US" sz="1200" dirty="0" smtClean="0">
                <a:solidFill>
                  <a:schemeClr val="bg1"/>
                </a:solidFill>
              </a:rPr>
              <a:t>sequences by integrating G4Hunter.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p60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/>
              <a:t>Procedure</a:t>
            </a:r>
            <a:endParaRPr dirty="0"/>
          </a:p>
        </p:txBody>
      </p:sp>
      <p:sp>
        <p:nvSpPr>
          <p:cNvPr id="812" name="Google Shape;812;p60"/>
          <p:cNvSpPr txBox="1">
            <a:spLocks noGrp="1"/>
          </p:cNvSpPr>
          <p:nvPr>
            <p:ph type="subTitle" idx="4294967295"/>
          </p:nvPr>
        </p:nvSpPr>
        <p:spPr>
          <a:xfrm>
            <a:off x="6444307" y="1254310"/>
            <a:ext cx="1796400" cy="412665"/>
          </a:xfrm>
          <a:prstGeom prst="rect">
            <a:avLst/>
          </a:prstGeom>
        </p:spPr>
        <p:txBody>
          <a:bodyPr spcFirstLastPara="1" wrap="square" lIns="91425" tIns="91425" rIns="9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 dirty="0" smtClean="0"/>
              <a:t>The code takes 2 inputs</a:t>
            </a:r>
            <a:endParaRPr sz="1200" dirty="0"/>
          </a:p>
        </p:txBody>
      </p:sp>
      <p:sp>
        <p:nvSpPr>
          <p:cNvPr id="816" name="Google Shape;816;p60"/>
          <p:cNvSpPr/>
          <p:nvPr/>
        </p:nvSpPr>
        <p:spPr>
          <a:xfrm>
            <a:off x="6213907" y="1254310"/>
            <a:ext cx="230400" cy="229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822" name="Google Shape;822;p60"/>
          <p:cNvPicPr preferRelativeResize="0"/>
          <p:nvPr/>
        </p:nvPicPr>
        <p:blipFill rotWithShape="1">
          <a:blip r:embed="rId3">
            <a:alphaModFix/>
          </a:blip>
          <a:srcRect l="12896" r="34444" b="16022"/>
          <a:stretch/>
        </p:blipFill>
        <p:spPr>
          <a:xfrm rot="10800000" flipH="1">
            <a:off x="-9525" y="-2"/>
            <a:ext cx="1171060" cy="1938597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816;p60"/>
          <p:cNvSpPr/>
          <p:nvPr/>
        </p:nvSpPr>
        <p:spPr>
          <a:xfrm>
            <a:off x="1161535" y="1231142"/>
            <a:ext cx="230400" cy="229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/>
          <p:cNvSpPr txBox="1"/>
          <p:nvPr/>
        </p:nvSpPr>
        <p:spPr>
          <a:xfrm>
            <a:off x="1391935" y="1145256"/>
            <a:ext cx="485002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  <a:latin typeface="Lato"/>
                <a:cs typeface="Times New Roman" panose="02020603050405020304" pitchFamily="18" charset="0"/>
              </a:rPr>
              <a:t>FASTA </a:t>
            </a:r>
            <a:r>
              <a:rPr lang="en-US" sz="1200" dirty="0">
                <a:solidFill>
                  <a:schemeClr val="bg1"/>
                </a:solidFill>
                <a:latin typeface="Lato"/>
                <a:cs typeface="Times New Roman" panose="02020603050405020304" pitchFamily="18" charset="0"/>
              </a:rPr>
              <a:t>files must include capital letters for </a:t>
            </a:r>
            <a:r>
              <a:rPr lang="en-US" sz="1200" dirty="0" smtClean="0">
                <a:solidFill>
                  <a:schemeClr val="bg1"/>
                </a:solidFill>
                <a:latin typeface="Lato"/>
                <a:cs typeface="Times New Roman" panose="02020603050405020304" pitchFamily="18" charset="0"/>
              </a:rPr>
              <a:t>bases </a:t>
            </a:r>
            <a:r>
              <a:rPr lang="en-US" sz="1200" dirty="0">
                <a:solidFill>
                  <a:schemeClr val="bg1"/>
                </a:solidFill>
                <a:latin typeface="Lato"/>
                <a:cs typeface="Times New Roman" panose="02020603050405020304" pitchFamily="18" charset="0"/>
              </a:rPr>
              <a:t>at the exons and small letters for bases at the </a:t>
            </a:r>
            <a:r>
              <a:rPr lang="en-US" sz="1200" dirty="0" smtClean="0">
                <a:solidFill>
                  <a:schemeClr val="bg1"/>
                </a:solidFill>
                <a:latin typeface="Lato"/>
                <a:cs typeface="Times New Roman" panose="02020603050405020304" pitchFamily="18" charset="0"/>
              </a:rPr>
              <a:t>introns</a:t>
            </a:r>
            <a:endParaRPr lang="en-US" sz="1200" dirty="0">
              <a:solidFill>
                <a:schemeClr val="bg1"/>
              </a:solidFill>
              <a:latin typeface="Lato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pic>
        <p:nvPicPr>
          <p:cNvPr id="70" name="Picture 6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858" y="1822364"/>
            <a:ext cx="4300034" cy="2590841"/>
          </a:xfrm>
          <a:prstGeom prst="rect">
            <a:avLst/>
          </a:prstGeom>
        </p:spPr>
      </p:pic>
      <p:pic>
        <p:nvPicPr>
          <p:cNvPr id="71" name="Picture 7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1622" y="1938596"/>
            <a:ext cx="3808156" cy="2474609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69"/>
          <p:cNvSpPr txBox="1">
            <a:spLocks noGrp="1"/>
          </p:cNvSpPr>
          <p:nvPr>
            <p:ph type="title"/>
          </p:nvPr>
        </p:nvSpPr>
        <p:spPr>
          <a:xfrm>
            <a:off x="534962" y="787777"/>
            <a:ext cx="2817000" cy="84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Procedure</a:t>
            </a:r>
            <a:endParaRPr dirty="0"/>
          </a:p>
        </p:txBody>
      </p:sp>
      <p:sp>
        <p:nvSpPr>
          <p:cNvPr id="1001" name="Google Shape;1001;p69"/>
          <p:cNvSpPr txBox="1">
            <a:spLocks noGrp="1"/>
          </p:cNvSpPr>
          <p:nvPr>
            <p:ph type="subTitle" idx="1"/>
          </p:nvPr>
        </p:nvSpPr>
        <p:spPr>
          <a:xfrm>
            <a:off x="457200" y="1896762"/>
            <a:ext cx="3548175" cy="156236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-US" dirty="0"/>
              <a:t>Python program version 3.9.7 with the following libraries installed:</a:t>
            </a:r>
          </a:p>
          <a:p>
            <a:pPr marL="0" lvl="0" indent="0"/>
            <a:r>
              <a:rPr lang="en-US" dirty="0" err="1"/>
              <a:t>Biopython</a:t>
            </a:r>
            <a:r>
              <a:rPr lang="en-US" dirty="0"/>
              <a:t>, </a:t>
            </a:r>
            <a:r>
              <a:rPr lang="en-US" dirty="0" err="1" smtClean="0"/>
              <a:t>matplotlib</a:t>
            </a:r>
            <a:r>
              <a:rPr lang="en-US" dirty="0" smtClean="0"/>
              <a:t>, </a:t>
            </a:r>
            <a:r>
              <a:rPr lang="en-US" dirty="0"/>
              <a:t>and </a:t>
            </a:r>
            <a:r>
              <a:rPr lang="en-US" dirty="0" err="1"/>
              <a:t>Numpy</a:t>
            </a:r>
            <a:r>
              <a:rPr lang="en-US" dirty="0" smtClean="0"/>
              <a:t>.</a:t>
            </a:r>
          </a:p>
          <a:p>
            <a:pPr marL="0" lvl="0" indent="0"/>
            <a:endParaRPr lang="en-US" dirty="0"/>
          </a:p>
          <a:p>
            <a:pPr marL="0" lvl="0" indent="0"/>
            <a:r>
              <a:rPr lang="en-US" dirty="0"/>
              <a:t>Once installed the code can be executed on the terminal by this command: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02" name="Google Shape;1002;p69"/>
          <p:cNvSpPr/>
          <p:nvPr/>
        </p:nvSpPr>
        <p:spPr>
          <a:xfrm>
            <a:off x="6042455" y="3260754"/>
            <a:ext cx="756300" cy="445500"/>
          </a:xfrm>
          <a:prstGeom prst="trapezoid">
            <a:avLst>
              <a:gd name="adj" fmla="val 25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3" name="Google Shape;1003;p69"/>
          <p:cNvSpPr/>
          <p:nvPr/>
        </p:nvSpPr>
        <p:spPr>
          <a:xfrm>
            <a:off x="5812355" y="3706254"/>
            <a:ext cx="1216500" cy="113415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4" name="Google Shape;1004;p69"/>
          <p:cNvSpPr/>
          <p:nvPr/>
        </p:nvSpPr>
        <p:spPr>
          <a:xfrm>
            <a:off x="4005375" y="1808404"/>
            <a:ext cx="5045949" cy="1441424"/>
          </a:xfrm>
          <a:prstGeom prst="roundRect">
            <a:avLst>
              <a:gd name="adj" fmla="val 8072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06" name="Google Shape;1006;p69"/>
          <p:cNvPicPr preferRelativeResize="0"/>
          <p:nvPr/>
        </p:nvPicPr>
        <p:blipFill rotWithShape="1">
          <a:blip r:embed="rId3">
            <a:alphaModFix/>
          </a:blip>
          <a:srcRect l="27301" r="6240"/>
          <a:stretch/>
        </p:blipFill>
        <p:spPr>
          <a:xfrm rot="5400000" flipH="1">
            <a:off x="3178400" y="630440"/>
            <a:ext cx="1653949" cy="16587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4181312" y="1938725"/>
            <a:ext cx="469701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Lato"/>
              </a:rPr>
              <a:t>p</a:t>
            </a:r>
            <a:r>
              <a:rPr lang="en-US" dirty="0" smtClean="0">
                <a:solidFill>
                  <a:schemeClr val="bg1"/>
                </a:solidFill>
                <a:latin typeface="Lato"/>
              </a:rPr>
              <a:t>ython new_code_g4_overlap.py </a:t>
            </a:r>
          </a:p>
          <a:p>
            <a:r>
              <a:rPr lang="en-US" dirty="0" smtClean="0">
                <a:solidFill>
                  <a:schemeClr val="bg1"/>
                </a:solidFill>
                <a:latin typeface="Lato"/>
              </a:rPr>
              <a:t>-</a:t>
            </a:r>
            <a:r>
              <a:rPr lang="en-US" dirty="0" err="1" smtClean="0">
                <a:solidFill>
                  <a:schemeClr val="bg1"/>
                </a:solidFill>
                <a:latin typeface="Lato"/>
              </a:rPr>
              <a:t>i</a:t>
            </a:r>
            <a:r>
              <a:rPr lang="en-US" dirty="0" smtClean="0">
                <a:solidFill>
                  <a:schemeClr val="bg1"/>
                </a:solidFill>
                <a:latin typeface="Lato"/>
              </a:rPr>
              <a:t> C</a:t>
            </a:r>
            <a:r>
              <a:rPr lang="en-US" dirty="0">
                <a:solidFill>
                  <a:schemeClr val="bg1"/>
                </a:solidFill>
                <a:latin typeface="Lato"/>
              </a:rPr>
              <a:t>:/Users/DELL/Desktop/cyp/test </a:t>
            </a:r>
            <a:endParaRPr lang="en-US" dirty="0" smtClean="0">
              <a:solidFill>
                <a:schemeClr val="bg1"/>
              </a:solidFill>
              <a:latin typeface="Lato"/>
            </a:endParaRPr>
          </a:p>
          <a:p>
            <a:r>
              <a:rPr lang="en-US" dirty="0" smtClean="0">
                <a:solidFill>
                  <a:schemeClr val="bg1"/>
                </a:solidFill>
                <a:latin typeface="Lato"/>
              </a:rPr>
              <a:t>-</a:t>
            </a:r>
            <a:r>
              <a:rPr lang="en-US" dirty="0">
                <a:solidFill>
                  <a:schemeClr val="bg1"/>
                </a:solidFill>
                <a:latin typeface="Lato"/>
              </a:rPr>
              <a:t>o C:/</a:t>
            </a:r>
            <a:r>
              <a:rPr lang="en-US" dirty="0" smtClean="0">
                <a:solidFill>
                  <a:schemeClr val="bg1"/>
                </a:solidFill>
                <a:latin typeface="Lato"/>
              </a:rPr>
              <a:t>Users/DELL/Desktop/cyp/test_g</a:t>
            </a:r>
          </a:p>
          <a:p>
            <a:r>
              <a:rPr lang="en-US" dirty="0" smtClean="0">
                <a:solidFill>
                  <a:schemeClr val="bg1"/>
                </a:solidFill>
                <a:latin typeface="Lato"/>
              </a:rPr>
              <a:t>-</a:t>
            </a:r>
            <a:r>
              <a:rPr lang="en-US" dirty="0">
                <a:solidFill>
                  <a:schemeClr val="bg1"/>
                </a:solidFill>
                <a:latin typeface="Lato"/>
              </a:rPr>
              <a:t>w 25 </a:t>
            </a:r>
            <a:endParaRPr lang="en-US" dirty="0" smtClean="0">
              <a:solidFill>
                <a:schemeClr val="bg1"/>
              </a:solidFill>
              <a:latin typeface="Lato"/>
            </a:endParaRPr>
          </a:p>
          <a:p>
            <a:r>
              <a:rPr lang="en-US" dirty="0" smtClean="0">
                <a:solidFill>
                  <a:schemeClr val="bg1"/>
                </a:solidFill>
                <a:latin typeface="Lato"/>
              </a:rPr>
              <a:t>-</a:t>
            </a:r>
            <a:r>
              <a:rPr lang="en-US" dirty="0">
                <a:solidFill>
                  <a:schemeClr val="bg1"/>
                </a:solidFill>
                <a:latin typeface="Lato"/>
              </a:rPr>
              <a:t>s 1.5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44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 smtClean="0">
                <a:latin typeface="Lato Light"/>
                <a:ea typeface="Lato Black"/>
                <a:cs typeface="Lato Black"/>
                <a:sym typeface="Lato Light"/>
              </a:rPr>
              <a:t>Workflow</a:t>
            </a:r>
            <a:endParaRPr dirty="0"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353" name="Google Shape;353;p44"/>
          <p:cNvSpPr txBox="1">
            <a:spLocks noGrp="1"/>
          </p:cNvSpPr>
          <p:nvPr>
            <p:ph type="subTitle" idx="3"/>
          </p:nvPr>
        </p:nvSpPr>
        <p:spPr>
          <a:xfrm>
            <a:off x="1387748" y="1275385"/>
            <a:ext cx="5340506" cy="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-US" sz="1200" dirty="0">
                <a:latin typeface="Lato"/>
              </a:rPr>
              <a:t>The code first computes the distance of the SNPs to the genomic </a:t>
            </a:r>
            <a:r>
              <a:rPr lang="en-US" sz="1200" dirty="0" smtClean="0">
                <a:latin typeface="Lato"/>
              </a:rPr>
              <a:t>FASTA </a:t>
            </a:r>
            <a:r>
              <a:rPr lang="en-US" sz="1200" dirty="0">
                <a:latin typeface="Lato"/>
              </a:rPr>
              <a:t>files relative to the start codon “ATG” for all genes</a:t>
            </a:r>
            <a:r>
              <a:rPr lang="en-US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54" name="Google Shape;354;p44"/>
          <p:cNvSpPr txBox="1">
            <a:spLocks noGrp="1"/>
          </p:cNvSpPr>
          <p:nvPr>
            <p:ph type="subTitle" idx="4"/>
          </p:nvPr>
        </p:nvSpPr>
        <p:spPr>
          <a:xfrm flipH="1">
            <a:off x="1387745" y="2077282"/>
            <a:ext cx="7756253" cy="72770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-US" sz="1200" dirty="0">
                <a:latin typeface="Lato"/>
              </a:rPr>
              <a:t>The results are stored in a dictionary and then the G4Hunter tool will predict the g4 sequences for all the genes and write them down on a new text file located at the output repository provided by the user.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Lato"/>
            </a:endParaRPr>
          </a:p>
        </p:txBody>
      </p:sp>
      <p:sp>
        <p:nvSpPr>
          <p:cNvPr id="355" name="Google Shape;355;p44"/>
          <p:cNvSpPr txBox="1">
            <a:spLocks noGrp="1"/>
          </p:cNvSpPr>
          <p:nvPr>
            <p:ph type="subTitle" idx="6"/>
          </p:nvPr>
        </p:nvSpPr>
        <p:spPr>
          <a:xfrm>
            <a:off x="1387745" y="2870788"/>
            <a:ext cx="5599616" cy="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smtClean="0">
                <a:latin typeface="Lato"/>
              </a:rPr>
              <a:t>Computes the distance of all G4 sequences relative to the start codon</a:t>
            </a:r>
            <a:endParaRPr sz="1200" dirty="0">
              <a:latin typeface="Lato"/>
            </a:endParaRPr>
          </a:p>
        </p:txBody>
      </p:sp>
      <p:sp>
        <p:nvSpPr>
          <p:cNvPr id="356" name="Google Shape;356;p44"/>
          <p:cNvSpPr/>
          <p:nvPr/>
        </p:nvSpPr>
        <p:spPr>
          <a:xfrm>
            <a:off x="535347" y="2077283"/>
            <a:ext cx="613831" cy="523721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p44"/>
          <p:cNvSpPr/>
          <p:nvPr/>
        </p:nvSpPr>
        <p:spPr>
          <a:xfrm>
            <a:off x="535346" y="1194774"/>
            <a:ext cx="613831" cy="53776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p44"/>
          <p:cNvSpPr/>
          <p:nvPr/>
        </p:nvSpPr>
        <p:spPr>
          <a:xfrm>
            <a:off x="535347" y="3645003"/>
            <a:ext cx="613831" cy="53776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72" name="Google Shape;372;p44"/>
          <p:cNvCxnSpPr>
            <a:stCxn id="357" idx="2"/>
            <a:endCxn id="356" idx="0"/>
          </p:cNvCxnSpPr>
          <p:nvPr/>
        </p:nvCxnSpPr>
        <p:spPr>
          <a:xfrm>
            <a:off x="842262" y="1732543"/>
            <a:ext cx="1" cy="34474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3" name="Google Shape;373;p44"/>
          <p:cNvCxnSpPr>
            <a:stCxn id="356" idx="2"/>
            <a:endCxn id="358" idx="0"/>
          </p:cNvCxnSpPr>
          <p:nvPr/>
        </p:nvCxnSpPr>
        <p:spPr>
          <a:xfrm>
            <a:off x="842263" y="2601004"/>
            <a:ext cx="0" cy="1043999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74" name="Google Shape;374;p44"/>
          <p:cNvPicPr preferRelativeResize="0"/>
          <p:nvPr/>
        </p:nvPicPr>
        <p:blipFill rotWithShape="1">
          <a:blip r:embed="rId3">
            <a:alphaModFix/>
          </a:blip>
          <a:srcRect l="29945" t="6866" r="29949" b="6874"/>
          <a:stretch/>
        </p:blipFill>
        <p:spPr>
          <a:xfrm>
            <a:off x="7615499" y="3436325"/>
            <a:ext cx="864102" cy="1314049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57;p44"/>
          <p:cNvSpPr/>
          <p:nvPr/>
        </p:nvSpPr>
        <p:spPr>
          <a:xfrm>
            <a:off x="535345" y="2854119"/>
            <a:ext cx="613831" cy="53776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TextBox 32"/>
          <p:cNvSpPr txBox="1"/>
          <p:nvPr/>
        </p:nvSpPr>
        <p:spPr>
          <a:xfrm>
            <a:off x="1456092" y="3725562"/>
            <a:ext cx="45307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Extracts the G4 sequence that either is adjacent to or overlaps a particular SNP for all the genes and their SNPs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p70"/>
          <p:cNvSpPr txBox="1">
            <a:spLocks noGrp="1"/>
          </p:cNvSpPr>
          <p:nvPr>
            <p:ph type="title"/>
          </p:nvPr>
        </p:nvSpPr>
        <p:spPr>
          <a:xfrm flipH="1">
            <a:off x="5911799" y="75674"/>
            <a:ext cx="3144341" cy="116844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latin typeface="Lato Light"/>
                <a:sym typeface="Lato Light"/>
              </a:rPr>
              <a:t>File written by G4Hunter</a:t>
            </a:r>
            <a:endParaRPr dirty="0"/>
          </a:p>
        </p:txBody>
      </p:sp>
      <p:pic>
        <p:nvPicPr>
          <p:cNvPr id="1016" name="Google Shape;1016;p70"/>
          <p:cNvPicPr preferRelativeResize="0"/>
          <p:nvPr/>
        </p:nvPicPr>
        <p:blipFill rotWithShape="1">
          <a:blip r:embed="rId3">
            <a:alphaModFix/>
          </a:blip>
          <a:srcRect l="29945" t="6866" r="29949" b="6874"/>
          <a:stretch/>
        </p:blipFill>
        <p:spPr>
          <a:xfrm>
            <a:off x="7564649" y="3436325"/>
            <a:ext cx="864102" cy="1314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735" y="250010"/>
            <a:ext cx="5445985" cy="420785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475735" y="250011"/>
            <a:ext cx="2817341" cy="2071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462924" y="3101547"/>
            <a:ext cx="2830152" cy="24713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p66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latin typeface="Lato Light"/>
                <a:sym typeface="Lato Light"/>
              </a:rPr>
              <a:t>Computing the Distance</a:t>
            </a:r>
            <a:endParaRPr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418" y="1104300"/>
            <a:ext cx="7834746" cy="363786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49"/>
          <p:cNvSpPr txBox="1">
            <a:spLocks noGrp="1"/>
          </p:cNvSpPr>
          <p:nvPr>
            <p:ph type="subTitle" idx="1"/>
          </p:nvPr>
        </p:nvSpPr>
        <p:spPr>
          <a:xfrm>
            <a:off x="715250" y="1396838"/>
            <a:ext cx="4945500" cy="151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-US" dirty="0" smtClean="0"/>
              <a:t>G4 sequences and G4 </a:t>
            </a:r>
            <a:r>
              <a:rPr lang="en-US" dirty="0" err="1" smtClean="0"/>
              <a:t>quadruplexes</a:t>
            </a:r>
            <a:r>
              <a:rPr lang="en-US" dirty="0" smtClean="0"/>
              <a:t> are active </a:t>
            </a:r>
            <a:r>
              <a:rPr lang="en-US" dirty="0"/>
              <a:t>and ongoing </a:t>
            </a:r>
            <a:r>
              <a:rPr lang="en-US" dirty="0" smtClean="0"/>
              <a:t>areas </a:t>
            </a:r>
            <a:r>
              <a:rPr lang="en-US" dirty="0"/>
              <a:t>of research </a:t>
            </a:r>
            <a:r>
              <a:rPr lang="en-US" dirty="0" smtClean="0"/>
              <a:t>that are linked to the normal functioning of DNA</a:t>
            </a:r>
            <a:endParaRPr dirty="0"/>
          </a:p>
        </p:txBody>
      </p:sp>
      <p:sp>
        <p:nvSpPr>
          <p:cNvPr id="533" name="Google Shape;533;p49"/>
          <p:cNvSpPr txBox="1">
            <a:spLocks noGrp="1"/>
          </p:cNvSpPr>
          <p:nvPr>
            <p:ph type="title"/>
          </p:nvPr>
        </p:nvSpPr>
        <p:spPr>
          <a:xfrm>
            <a:off x="715250" y="3337029"/>
            <a:ext cx="4945500" cy="41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534" name="Google Shape;534;p49"/>
          <p:cNvPicPr preferRelativeResize="0"/>
          <p:nvPr/>
        </p:nvPicPr>
        <p:blipFill rotWithShape="1">
          <a:blip r:embed="rId3">
            <a:alphaModFix/>
          </a:blip>
          <a:srcRect l="19345" t="1380" r="17985" b="1380"/>
          <a:stretch/>
        </p:blipFill>
        <p:spPr>
          <a:xfrm>
            <a:off x="6655026" y="1048625"/>
            <a:ext cx="1383977" cy="1431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5" name="Google Shape;535;p49"/>
          <p:cNvPicPr preferRelativeResize="0"/>
          <p:nvPr/>
        </p:nvPicPr>
        <p:blipFill rotWithShape="1">
          <a:blip r:embed="rId4">
            <a:alphaModFix/>
          </a:blip>
          <a:srcRect l="27301" r="6240"/>
          <a:stretch/>
        </p:blipFill>
        <p:spPr>
          <a:xfrm flipH="1">
            <a:off x="5535149" y="1473850"/>
            <a:ext cx="2189501" cy="21958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37" name="Google Shape;537;p49"/>
          <p:cNvGrpSpPr/>
          <p:nvPr/>
        </p:nvGrpSpPr>
        <p:grpSpPr>
          <a:xfrm rot="5400000">
            <a:off x="8459352" y="525364"/>
            <a:ext cx="448016" cy="159289"/>
            <a:chOff x="4405045" y="960533"/>
            <a:chExt cx="680462" cy="241934"/>
          </a:xfrm>
        </p:grpSpPr>
        <p:grpSp>
          <p:nvGrpSpPr>
            <p:cNvPr id="538" name="Google Shape;538;p49"/>
            <p:cNvGrpSpPr/>
            <p:nvPr/>
          </p:nvGrpSpPr>
          <p:grpSpPr>
            <a:xfrm>
              <a:off x="4405045" y="960533"/>
              <a:ext cx="680462" cy="241934"/>
              <a:chOff x="4405045" y="960533"/>
              <a:chExt cx="680462" cy="241934"/>
            </a:xfrm>
          </p:grpSpPr>
          <p:sp>
            <p:nvSpPr>
              <p:cNvPr id="539" name="Google Shape;539;p49"/>
              <p:cNvSpPr/>
              <p:nvPr/>
            </p:nvSpPr>
            <p:spPr>
              <a:xfrm rot="2700000">
                <a:off x="4663796" y="997170"/>
                <a:ext cx="163342" cy="168857"/>
              </a:xfrm>
              <a:prstGeom prst="round2DiagRect">
                <a:avLst>
                  <a:gd name="adj1" fmla="val 50000"/>
                  <a:gd name="adj2" fmla="val 0"/>
                </a:avLst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" name="Google Shape;540;p49"/>
              <p:cNvSpPr/>
              <p:nvPr/>
            </p:nvSpPr>
            <p:spPr>
              <a:xfrm rot="-2700000">
                <a:off x="4436501" y="995607"/>
                <a:ext cx="151887" cy="151887"/>
              </a:xfrm>
              <a:prstGeom prst="arc">
                <a:avLst>
                  <a:gd name="adj1" fmla="val 17826268"/>
                  <a:gd name="adj2" fmla="val 0"/>
                </a:avLst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541" name="Google Shape;541;p49"/>
              <p:cNvCxnSpPr>
                <a:stCxn id="540" idx="2"/>
                <a:endCxn id="539" idx="1"/>
              </p:cNvCxnSpPr>
              <p:nvPr/>
            </p:nvCxnSpPr>
            <p:spPr>
              <a:xfrm rot="-5400000" flipH="1">
                <a:off x="4564345" y="1019650"/>
                <a:ext cx="123300" cy="119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542" name="Google Shape;542;p49"/>
              <p:cNvSpPr/>
              <p:nvPr/>
            </p:nvSpPr>
            <p:spPr>
              <a:xfrm rot="-8100000" flipH="1">
                <a:off x="4436501" y="1019123"/>
                <a:ext cx="151887" cy="151887"/>
              </a:xfrm>
              <a:prstGeom prst="arc">
                <a:avLst>
                  <a:gd name="adj1" fmla="val 17776405"/>
                  <a:gd name="adj2" fmla="val 0"/>
                </a:avLst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543" name="Google Shape;543;p49"/>
              <p:cNvCxnSpPr>
                <a:stCxn id="542" idx="2"/>
              </p:cNvCxnSpPr>
              <p:nvPr/>
            </p:nvCxnSpPr>
            <p:spPr>
              <a:xfrm rot="-5400000">
                <a:off x="4564345" y="1027266"/>
                <a:ext cx="123300" cy="119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544" name="Google Shape;544;p49"/>
              <p:cNvSpPr/>
              <p:nvPr/>
            </p:nvSpPr>
            <p:spPr>
              <a:xfrm rot="2700000" flipH="1">
                <a:off x="4902164" y="991990"/>
                <a:ext cx="151887" cy="151887"/>
              </a:xfrm>
              <a:prstGeom prst="arc">
                <a:avLst>
                  <a:gd name="adj1" fmla="val 17826268"/>
                  <a:gd name="adj2" fmla="val 0"/>
                </a:avLst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545" name="Google Shape;545;p49"/>
              <p:cNvCxnSpPr>
                <a:stCxn id="544" idx="2"/>
              </p:cNvCxnSpPr>
              <p:nvPr/>
            </p:nvCxnSpPr>
            <p:spPr>
              <a:xfrm rot="5400000">
                <a:off x="4802907" y="1016033"/>
                <a:ext cx="123300" cy="119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546" name="Google Shape;546;p49"/>
              <p:cNvSpPr/>
              <p:nvPr/>
            </p:nvSpPr>
            <p:spPr>
              <a:xfrm rot="8100000">
                <a:off x="4902164" y="1015506"/>
                <a:ext cx="151887" cy="151887"/>
              </a:xfrm>
              <a:prstGeom prst="arc">
                <a:avLst>
                  <a:gd name="adj1" fmla="val 17776405"/>
                  <a:gd name="adj2" fmla="val 0"/>
                </a:avLst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547" name="Google Shape;547;p49"/>
              <p:cNvCxnSpPr>
                <a:stCxn id="546" idx="2"/>
              </p:cNvCxnSpPr>
              <p:nvPr/>
            </p:nvCxnSpPr>
            <p:spPr>
              <a:xfrm rot="5400000" flipH="1">
                <a:off x="4802907" y="1023649"/>
                <a:ext cx="123300" cy="119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548" name="Google Shape;548;p49"/>
            <p:cNvCxnSpPr>
              <a:stCxn id="540" idx="2"/>
              <a:endCxn id="542" idx="2"/>
            </p:cNvCxnSpPr>
            <p:nvPr/>
          </p:nvCxnSpPr>
          <p:spPr>
            <a:xfrm rot="5400000">
              <a:off x="4500745" y="1083250"/>
              <a:ext cx="130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9" name="Google Shape;549;p49"/>
            <p:cNvCxnSpPr/>
            <p:nvPr/>
          </p:nvCxnSpPr>
          <p:spPr>
            <a:xfrm flipH="1">
              <a:off x="4527184" y="999281"/>
              <a:ext cx="900" cy="167700"/>
            </a:xfrm>
            <a:prstGeom prst="straightConnector1">
              <a:avLst/>
            </a:pr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0" name="Google Shape;550;p49"/>
            <p:cNvCxnSpPr>
              <a:stCxn id="544" idx="2"/>
              <a:endCxn id="546" idx="2"/>
            </p:cNvCxnSpPr>
            <p:nvPr/>
          </p:nvCxnSpPr>
          <p:spPr>
            <a:xfrm rot="5400000">
              <a:off x="4859007" y="1079633"/>
              <a:ext cx="130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1" name="Google Shape;551;p49"/>
            <p:cNvCxnSpPr/>
            <p:nvPr/>
          </p:nvCxnSpPr>
          <p:spPr>
            <a:xfrm>
              <a:off x="4962470" y="999281"/>
              <a:ext cx="900" cy="167700"/>
            </a:xfrm>
            <a:prstGeom prst="straightConnector1">
              <a:avLst/>
            </a:pr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2" name="Google Shape;552;p49"/>
            <p:cNvCxnSpPr>
              <a:stCxn id="539" idx="3"/>
              <a:endCxn id="539" idx="0"/>
            </p:cNvCxnSpPr>
            <p:nvPr/>
          </p:nvCxnSpPr>
          <p:spPr>
            <a:xfrm rot="5400000">
              <a:off x="4745467" y="1079799"/>
              <a:ext cx="117600" cy="18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3" name="Google Shape;553;p49"/>
            <p:cNvCxnSpPr/>
            <p:nvPr/>
          </p:nvCxnSpPr>
          <p:spPr>
            <a:xfrm flipH="1">
              <a:off x="4725475" y="1001074"/>
              <a:ext cx="900" cy="162300"/>
            </a:xfrm>
            <a:prstGeom prst="straightConnector1">
              <a:avLst/>
            </a:pr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4" name="Google Shape;554;p49"/>
            <p:cNvCxnSpPr/>
            <p:nvPr/>
          </p:nvCxnSpPr>
          <p:spPr>
            <a:xfrm flipH="1">
              <a:off x="4764450" y="1001074"/>
              <a:ext cx="900" cy="162300"/>
            </a:xfrm>
            <a:prstGeom prst="straightConnector1">
              <a:avLst/>
            </a:pr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5" name="Google Shape;555;p49"/>
            <p:cNvCxnSpPr>
              <a:stCxn id="539" idx="2"/>
              <a:endCxn id="539" idx="1"/>
            </p:cNvCxnSpPr>
            <p:nvPr/>
          </p:nvCxnSpPr>
          <p:spPr>
            <a:xfrm rot="5400000">
              <a:off x="4628017" y="1081749"/>
              <a:ext cx="117600" cy="18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p66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latin typeface="Lato Light"/>
                <a:sym typeface="Lato Light"/>
              </a:rPr>
              <a:t>Computing the Distance</a:t>
            </a:r>
            <a:endParaRPr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976" y="983672"/>
            <a:ext cx="7847970" cy="3799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626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p66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latin typeface="Lato Light"/>
                <a:sym typeface="Lato Light"/>
              </a:rPr>
              <a:t>Computing the Distance</a:t>
            </a:r>
            <a:endParaRPr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126" y="1104300"/>
            <a:ext cx="7705961" cy="3561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474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0777798"/>
              </p:ext>
            </p:extLst>
          </p:nvPr>
        </p:nvGraphicFramePr>
        <p:xfrm>
          <a:off x="678872" y="533401"/>
          <a:ext cx="8243454" cy="4207412"/>
        </p:xfrm>
        <a:graphic>
          <a:graphicData uri="http://schemas.openxmlformats.org/drawingml/2006/table">
            <a:tbl>
              <a:tblPr firstRow="1" firstCol="1" bandRow="1">
                <a:tableStyleId>{D0ED599C-F173-4304-A0EA-FD8427D04D61}</a:tableStyleId>
              </a:tblPr>
              <a:tblGrid>
                <a:gridCol w="1027126">
                  <a:extLst>
                    <a:ext uri="{9D8B030D-6E8A-4147-A177-3AD203B41FA5}">
                      <a16:colId xmlns:a16="http://schemas.microsoft.com/office/drawing/2014/main" val="1498077960"/>
                    </a:ext>
                  </a:extLst>
                </a:gridCol>
                <a:gridCol w="714139">
                  <a:extLst>
                    <a:ext uri="{9D8B030D-6E8A-4147-A177-3AD203B41FA5}">
                      <a16:colId xmlns:a16="http://schemas.microsoft.com/office/drawing/2014/main" val="445588400"/>
                    </a:ext>
                  </a:extLst>
                </a:gridCol>
                <a:gridCol w="793487">
                  <a:extLst>
                    <a:ext uri="{9D8B030D-6E8A-4147-A177-3AD203B41FA5}">
                      <a16:colId xmlns:a16="http://schemas.microsoft.com/office/drawing/2014/main" val="3319393724"/>
                    </a:ext>
                  </a:extLst>
                </a:gridCol>
                <a:gridCol w="2539160">
                  <a:extLst>
                    <a:ext uri="{9D8B030D-6E8A-4147-A177-3AD203B41FA5}">
                      <a16:colId xmlns:a16="http://schemas.microsoft.com/office/drawing/2014/main" val="2462275675"/>
                    </a:ext>
                  </a:extLst>
                </a:gridCol>
                <a:gridCol w="1031534">
                  <a:extLst>
                    <a:ext uri="{9D8B030D-6E8A-4147-A177-3AD203B41FA5}">
                      <a16:colId xmlns:a16="http://schemas.microsoft.com/office/drawing/2014/main" val="2896575960"/>
                    </a:ext>
                  </a:extLst>
                </a:gridCol>
                <a:gridCol w="793487">
                  <a:extLst>
                    <a:ext uri="{9D8B030D-6E8A-4147-A177-3AD203B41FA5}">
                      <a16:colId xmlns:a16="http://schemas.microsoft.com/office/drawing/2014/main" val="1555409678"/>
                    </a:ext>
                  </a:extLst>
                </a:gridCol>
                <a:gridCol w="1344521">
                  <a:extLst>
                    <a:ext uri="{9D8B030D-6E8A-4147-A177-3AD203B41FA5}">
                      <a16:colId xmlns:a16="http://schemas.microsoft.com/office/drawing/2014/main" val="2958401512"/>
                    </a:ext>
                  </a:extLst>
                </a:gridCol>
              </a:tblGrid>
              <a:tr h="422331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chemeClr val="bg1"/>
                          </a:solidFill>
                          <a:effectLst/>
                        </a:rPr>
                        <a:t>Gene</a:t>
                      </a:r>
                      <a:endParaRPr lang="en-US" sz="9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942" marR="5394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chemeClr val="bg1"/>
                          </a:solidFill>
                          <a:effectLst/>
                        </a:rPr>
                        <a:t>Start</a:t>
                      </a:r>
                      <a:endParaRPr lang="en-US" sz="9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942" marR="5394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chemeClr val="bg1"/>
                          </a:solidFill>
                          <a:effectLst/>
                        </a:rPr>
                        <a:t>End</a:t>
                      </a:r>
                      <a:endParaRPr lang="en-US" sz="9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942" marR="5394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chemeClr val="bg1"/>
                          </a:solidFill>
                          <a:effectLst/>
                        </a:rPr>
                        <a:t>Sequence</a:t>
                      </a:r>
                      <a:endParaRPr lang="en-US" sz="9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942" marR="5394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chemeClr val="bg1"/>
                          </a:solidFill>
                          <a:effectLst/>
                        </a:rPr>
                        <a:t>Length</a:t>
                      </a:r>
                      <a:endParaRPr lang="en-US" sz="9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942" marR="5394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chemeClr val="bg1"/>
                          </a:solidFill>
                          <a:effectLst/>
                        </a:rPr>
                        <a:t>Score</a:t>
                      </a:r>
                      <a:endParaRPr lang="en-US" sz="9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942" marR="5394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chemeClr val="bg1"/>
                          </a:solidFill>
                          <a:effectLst/>
                        </a:rPr>
                        <a:t>Distance from the SNP</a:t>
                      </a:r>
                      <a:endParaRPr lang="en-US" sz="9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942" marR="53942" marT="0" marB="0"/>
                </a:tc>
                <a:extLst>
                  <a:ext uri="{0D108BD9-81ED-4DB2-BD59-A6C34878D82A}">
                    <a16:rowId xmlns:a16="http://schemas.microsoft.com/office/drawing/2014/main" val="493311205"/>
                  </a:ext>
                </a:extLst>
              </a:tr>
              <a:tr h="406434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chemeClr val="bg1"/>
                          </a:solidFill>
                          <a:effectLst/>
                        </a:rPr>
                        <a:t>ACTN4</a:t>
                      </a:r>
                      <a:endParaRPr lang="en-US" sz="9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942" marR="5394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chemeClr val="bg1"/>
                          </a:solidFill>
                          <a:effectLst/>
                        </a:rPr>
                        <a:t>63571</a:t>
                      </a:r>
                      <a:endParaRPr lang="en-US" sz="9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942" marR="5394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chemeClr val="bg1"/>
                          </a:solidFill>
                          <a:effectLst/>
                        </a:rPr>
                        <a:t>63600</a:t>
                      </a:r>
                      <a:endParaRPr lang="en-US" sz="9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942" marR="5394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chemeClr val="bg1"/>
                          </a:solidFill>
                          <a:effectLst/>
                        </a:rPr>
                        <a:t>agtgacgcctccaccccccgccctactcg  </a:t>
                      </a:r>
                      <a:endParaRPr lang="en-US" sz="9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942" marR="5394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51485" algn="l"/>
                        </a:tabLst>
                      </a:pPr>
                      <a:r>
                        <a:rPr lang="en-US" sz="800">
                          <a:solidFill>
                            <a:schemeClr val="bg1"/>
                          </a:solidFill>
                          <a:effectLst/>
                        </a:rPr>
                        <a:t>29</a:t>
                      </a:r>
                      <a:endParaRPr lang="en-US" sz="9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942" marR="5394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chemeClr val="bg1"/>
                          </a:solidFill>
                          <a:effectLst/>
                        </a:rPr>
                        <a:t>-1.34</a:t>
                      </a:r>
                      <a:endParaRPr lang="en-US" sz="9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942" marR="5394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chemeClr val="bg1"/>
                          </a:solidFill>
                          <a:effectLst/>
                        </a:rPr>
                        <a:t>60</a:t>
                      </a:r>
                      <a:endParaRPr lang="en-US" sz="9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942" marR="53942" marT="0" marB="0"/>
                </a:tc>
                <a:extLst>
                  <a:ext uri="{0D108BD9-81ED-4DB2-BD59-A6C34878D82A}">
                    <a16:rowId xmlns:a16="http://schemas.microsoft.com/office/drawing/2014/main" val="3302128249"/>
                  </a:ext>
                </a:extLst>
              </a:tr>
              <a:tr h="211165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chemeClr val="bg1"/>
                          </a:solidFill>
                          <a:effectLst/>
                        </a:rPr>
                        <a:t>CYP2A6</a:t>
                      </a:r>
                      <a:endParaRPr lang="en-US" sz="9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942" marR="5394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chemeClr val="bg1"/>
                          </a:solidFill>
                          <a:effectLst/>
                        </a:rPr>
                        <a:t>2636</a:t>
                      </a:r>
                      <a:endParaRPr lang="en-US" sz="9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942" marR="5394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chemeClr val="bg1"/>
                          </a:solidFill>
                          <a:effectLst/>
                        </a:rPr>
                        <a:t>2662  </a:t>
                      </a:r>
                      <a:endParaRPr lang="en-US" sz="9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942" marR="5394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chemeClr val="bg1"/>
                          </a:solidFill>
                          <a:effectLst/>
                        </a:rPr>
                        <a:t>cccctgccgccccctggcctgtctcc</a:t>
                      </a:r>
                      <a:endParaRPr lang="en-US" sz="9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942" marR="5394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chemeClr val="bg1"/>
                          </a:solidFill>
                          <a:effectLst/>
                        </a:rPr>
                        <a:t>26  </a:t>
                      </a:r>
                      <a:endParaRPr lang="en-US" sz="9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942" marR="5394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chemeClr val="bg1"/>
                          </a:solidFill>
                          <a:effectLst/>
                        </a:rPr>
                        <a:t>-1.62</a:t>
                      </a:r>
                      <a:endParaRPr lang="en-US" sz="9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942" marR="5394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chemeClr val="bg1"/>
                          </a:solidFill>
                          <a:effectLst/>
                        </a:rPr>
                        <a:t>62</a:t>
                      </a:r>
                      <a:endParaRPr lang="en-US" sz="9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942" marR="53942" marT="0" marB="0"/>
                </a:tc>
                <a:extLst>
                  <a:ext uri="{0D108BD9-81ED-4DB2-BD59-A6C34878D82A}">
                    <a16:rowId xmlns:a16="http://schemas.microsoft.com/office/drawing/2014/main" val="2663640801"/>
                  </a:ext>
                </a:extLst>
              </a:tr>
              <a:tr h="422331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chemeClr val="bg1"/>
                          </a:solidFill>
                          <a:effectLst/>
                        </a:rPr>
                        <a:t>CYP2B6</a:t>
                      </a:r>
                      <a:endParaRPr lang="en-US" sz="9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942" marR="5394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chemeClr val="bg1"/>
                          </a:solidFill>
                          <a:effectLst/>
                        </a:rPr>
                        <a:t>19050</a:t>
                      </a:r>
                      <a:endParaRPr lang="en-US" sz="9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942" marR="5394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00685" algn="l"/>
                        </a:tabLst>
                      </a:pPr>
                      <a:r>
                        <a:rPr lang="en-US" sz="800">
                          <a:solidFill>
                            <a:schemeClr val="bg1"/>
                          </a:solidFill>
                          <a:effectLst/>
                        </a:rPr>
                        <a:t>19078</a:t>
                      </a:r>
                      <a:endParaRPr lang="en-US" sz="9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942" marR="5394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chemeClr val="bg1"/>
                          </a:solidFill>
                          <a:effectLst/>
                        </a:rPr>
                        <a:t>TGAAACCCTGGACCCCAGCGCCCCCAAG</a:t>
                      </a:r>
                      <a:endParaRPr lang="en-US" sz="9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942" marR="5394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chemeClr val="bg1"/>
                          </a:solidFill>
                          <a:effectLst/>
                        </a:rPr>
                        <a:t>28</a:t>
                      </a:r>
                      <a:endParaRPr lang="en-US" sz="9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942" marR="5394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chemeClr val="bg1"/>
                          </a:solidFill>
                          <a:effectLst/>
                        </a:rPr>
                        <a:t>-1.36</a:t>
                      </a:r>
                      <a:endParaRPr lang="en-US" sz="9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942" marR="5394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chemeClr val="bg1"/>
                          </a:solidFill>
                          <a:effectLst/>
                        </a:rPr>
                        <a:t>0</a:t>
                      </a:r>
                      <a:endParaRPr lang="en-US" sz="9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942" marR="53942" marT="0" marB="0"/>
                </a:tc>
                <a:extLst>
                  <a:ext uri="{0D108BD9-81ED-4DB2-BD59-A6C34878D82A}">
                    <a16:rowId xmlns:a16="http://schemas.microsoft.com/office/drawing/2014/main" val="3827491384"/>
                  </a:ext>
                </a:extLst>
              </a:tr>
              <a:tr h="422331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chemeClr val="bg1"/>
                          </a:solidFill>
                          <a:effectLst/>
                        </a:rPr>
                        <a:t>CYP2C8</a:t>
                      </a:r>
                      <a:endParaRPr lang="en-US" sz="9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942" marR="5394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chemeClr val="bg1"/>
                          </a:solidFill>
                          <a:effectLst/>
                        </a:rPr>
                        <a:t>22992</a:t>
                      </a:r>
                      <a:endParaRPr lang="en-US" sz="9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942" marR="5394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chemeClr val="bg1"/>
                          </a:solidFill>
                          <a:effectLst/>
                        </a:rPr>
                        <a:t>3030</a:t>
                      </a:r>
                      <a:endParaRPr lang="en-US" sz="9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942" marR="5394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chemeClr val="bg1"/>
                          </a:solidFill>
                          <a:effectLst/>
                        </a:rPr>
                        <a:t>agctttggtaactggggtgagggggatggaaaacagag       </a:t>
                      </a:r>
                      <a:endParaRPr lang="en-US" sz="9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942" marR="5394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chemeClr val="bg1"/>
                          </a:solidFill>
                          <a:effectLst/>
                        </a:rPr>
                        <a:t>38</a:t>
                      </a:r>
                      <a:endParaRPr lang="en-US" sz="9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942" marR="5394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chemeClr val="bg1"/>
                          </a:solidFill>
                          <a:effectLst/>
                        </a:rPr>
                        <a:t>1.18</a:t>
                      </a:r>
                      <a:endParaRPr lang="en-US" sz="9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942" marR="5394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chemeClr val="bg1"/>
                          </a:solidFill>
                          <a:effectLst/>
                        </a:rPr>
                        <a:t>195</a:t>
                      </a:r>
                      <a:endParaRPr lang="en-US" sz="9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942" marR="53942" marT="0" marB="0"/>
                </a:tc>
                <a:extLst>
                  <a:ext uri="{0D108BD9-81ED-4DB2-BD59-A6C34878D82A}">
                    <a16:rowId xmlns:a16="http://schemas.microsoft.com/office/drawing/2014/main" val="2711220253"/>
                  </a:ext>
                </a:extLst>
              </a:tr>
              <a:tr h="422331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chemeClr val="bg1"/>
                          </a:solidFill>
                          <a:effectLst/>
                        </a:rPr>
                        <a:t>CYP2C9</a:t>
                      </a:r>
                      <a:endParaRPr lang="en-US" sz="9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942" marR="5394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chemeClr val="bg1"/>
                          </a:solidFill>
                          <a:effectLst/>
                        </a:rPr>
                        <a:t>4390</a:t>
                      </a:r>
                      <a:endParaRPr lang="en-US" sz="9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942" marR="5394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chemeClr val="bg1"/>
                          </a:solidFill>
                          <a:effectLst/>
                        </a:rPr>
                        <a:t>4423</a:t>
                      </a:r>
                      <a:endParaRPr lang="en-US" sz="9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942" marR="5394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chemeClr val="bg1"/>
                          </a:solidFill>
                          <a:effectLst/>
                        </a:rPr>
                        <a:t>tctgtcttggggatggggaggatggaaaacaga</a:t>
                      </a:r>
                      <a:endParaRPr lang="en-US" sz="9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942" marR="5394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chemeClr val="bg1"/>
                          </a:solidFill>
                          <a:effectLst/>
                        </a:rPr>
                        <a:t>33</a:t>
                      </a:r>
                      <a:endParaRPr lang="en-US" sz="9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942" marR="5394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chemeClr val="bg1"/>
                          </a:solidFill>
                          <a:effectLst/>
                        </a:rPr>
                        <a:t>1.18</a:t>
                      </a:r>
                      <a:endParaRPr lang="en-US" sz="9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942" marR="5394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chemeClr val="bg1"/>
                          </a:solidFill>
                          <a:effectLst/>
                        </a:rPr>
                        <a:t>210</a:t>
                      </a:r>
                      <a:endParaRPr lang="en-US" sz="9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942" marR="53942" marT="0" marB="0"/>
                </a:tc>
                <a:extLst>
                  <a:ext uri="{0D108BD9-81ED-4DB2-BD59-A6C34878D82A}">
                    <a16:rowId xmlns:a16="http://schemas.microsoft.com/office/drawing/2014/main" val="2288473188"/>
                  </a:ext>
                </a:extLst>
              </a:tr>
              <a:tr h="422331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chemeClr val="bg1"/>
                          </a:solidFill>
                          <a:effectLst/>
                        </a:rPr>
                        <a:t>CYP2D6</a:t>
                      </a:r>
                      <a:endParaRPr lang="en-US" sz="9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942" marR="5394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chemeClr val="bg1"/>
                          </a:solidFill>
                          <a:effectLst/>
                        </a:rPr>
                        <a:t>2846</a:t>
                      </a:r>
                      <a:endParaRPr lang="en-US" sz="9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942" marR="5394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chemeClr val="bg1"/>
                          </a:solidFill>
                          <a:effectLst/>
                        </a:rPr>
                        <a:t>2886</a:t>
                      </a:r>
                      <a:endParaRPr lang="en-US" sz="9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942" marR="5394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chemeClr val="bg1"/>
                          </a:solidFill>
                          <a:effectLst/>
                        </a:rPr>
                        <a:t>cccgcatctcccacccccagGACGCCCCTTTCGCCCCAAC  </a:t>
                      </a:r>
                      <a:endParaRPr lang="en-US" sz="9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942" marR="5394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chemeClr val="bg1"/>
                          </a:solidFill>
                          <a:effectLst/>
                        </a:rPr>
                        <a:t>40</a:t>
                      </a:r>
                      <a:endParaRPr lang="en-US" sz="9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942" marR="5394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chemeClr val="bg1"/>
                          </a:solidFill>
                          <a:effectLst/>
                        </a:rPr>
                        <a:t>-1.7</a:t>
                      </a:r>
                      <a:endParaRPr lang="en-US" sz="9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942" marR="5394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chemeClr val="bg1"/>
                          </a:solidFill>
                          <a:effectLst/>
                        </a:rPr>
                        <a:t>0</a:t>
                      </a:r>
                      <a:endParaRPr lang="en-US" sz="9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942" marR="53942" marT="0" marB="0"/>
                </a:tc>
                <a:extLst>
                  <a:ext uri="{0D108BD9-81ED-4DB2-BD59-A6C34878D82A}">
                    <a16:rowId xmlns:a16="http://schemas.microsoft.com/office/drawing/2014/main" val="2906756939"/>
                  </a:ext>
                </a:extLst>
              </a:tr>
              <a:tr h="211165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chemeClr val="bg1"/>
                          </a:solidFill>
                          <a:effectLst/>
                        </a:rPr>
                        <a:t>ITGA3</a:t>
                      </a:r>
                      <a:endParaRPr lang="en-US" sz="9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942" marR="5394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chemeClr val="bg1"/>
                          </a:solidFill>
                          <a:effectLst/>
                        </a:rPr>
                        <a:t>21582</a:t>
                      </a:r>
                      <a:endParaRPr lang="en-US" sz="9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942" marR="5394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chemeClr val="bg1"/>
                          </a:solidFill>
                          <a:effectLst/>
                        </a:rPr>
                        <a:t>21607</a:t>
                      </a:r>
                      <a:endParaRPr lang="en-US" sz="9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942" marR="5394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chemeClr val="bg1"/>
                          </a:solidFill>
                          <a:effectLst/>
                        </a:rPr>
                        <a:t>ccttcacacctccggccacccccca</a:t>
                      </a:r>
                      <a:endParaRPr lang="en-US" sz="9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942" marR="5394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chemeClr val="bg1"/>
                          </a:solidFill>
                          <a:effectLst/>
                        </a:rPr>
                        <a:t>25</a:t>
                      </a:r>
                      <a:endParaRPr lang="en-US" sz="9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942" marR="5394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chemeClr val="bg1"/>
                          </a:solidFill>
                          <a:effectLst/>
                        </a:rPr>
                        <a:t>-1.52</a:t>
                      </a:r>
                      <a:endParaRPr lang="en-US" sz="9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942" marR="5394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chemeClr val="bg1"/>
                          </a:solidFill>
                          <a:effectLst/>
                        </a:rPr>
                        <a:t>60</a:t>
                      </a:r>
                      <a:endParaRPr lang="en-US" sz="9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942" marR="53942" marT="0" marB="0"/>
                </a:tc>
                <a:extLst>
                  <a:ext uri="{0D108BD9-81ED-4DB2-BD59-A6C34878D82A}">
                    <a16:rowId xmlns:a16="http://schemas.microsoft.com/office/drawing/2014/main" val="1391292300"/>
                  </a:ext>
                </a:extLst>
              </a:tr>
              <a:tr h="422331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chemeClr val="bg1"/>
                          </a:solidFill>
                          <a:effectLst/>
                        </a:rPr>
                        <a:t>ITGB4</a:t>
                      </a:r>
                      <a:endParaRPr lang="en-US" sz="9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942" marR="5394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chemeClr val="bg1"/>
                          </a:solidFill>
                          <a:effectLst/>
                        </a:rPr>
                        <a:t>31779</a:t>
                      </a:r>
                      <a:endParaRPr lang="en-US" sz="9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942" marR="5394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chemeClr val="bg1"/>
                          </a:solidFill>
                          <a:effectLst/>
                        </a:rPr>
                        <a:t>31804</a:t>
                      </a:r>
                      <a:endParaRPr lang="en-US" sz="9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942" marR="5394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chemeClr val="bg1"/>
                          </a:solidFill>
                          <a:effectLst/>
                        </a:rPr>
                        <a:t>GGGGCCGGCTGGGGGCCTGAGCGGG</a:t>
                      </a:r>
                      <a:endParaRPr lang="en-US" sz="9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942" marR="5394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chemeClr val="bg1"/>
                          </a:solidFill>
                          <a:effectLst/>
                        </a:rPr>
                        <a:t>25</a:t>
                      </a:r>
                      <a:endParaRPr lang="en-US" sz="9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942" marR="5394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chemeClr val="bg1"/>
                          </a:solidFill>
                          <a:effectLst/>
                        </a:rPr>
                        <a:t>1.64</a:t>
                      </a:r>
                      <a:endParaRPr lang="en-US" sz="9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942" marR="5394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chemeClr val="bg1"/>
                          </a:solidFill>
                          <a:effectLst/>
                        </a:rPr>
                        <a:t>65</a:t>
                      </a:r>
                      <a:endParaRPr lang="en-US" sz="9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942" marR="53942" marT="0" marB="0"/>
                </a:tc>
                <a:extLst>
                  <a:ext uri="{0D108BD9-81ED-4DB2-BD59-A6C34878D82A}">
                    <a16:rowId xmlns:a16="http://schemas.microsoft.com/office/drawing/2014/main" val="342162305"/>
                  </a:ext>
                </a:extLst>
              </a:tr>
              <a:tr h="422331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chemeClr val="bg1"/>
                          </a:solidFill>
                          <a:effectLst/>
                        </a:rPr>
                        <a:t>NPHS1</a:t>
                      </a:r>
                      <a:endParaRPr lang="en-US" sz="9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942" marR="5394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chemeClr val="bg1"/>
                          </a:solidFill>
                          <a:effectLst/>
                        </a:rPr>
                        <a:t>21551</a:t>
                      </a:r>
                      <a:endParaRPr lang="en-US" sz="9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942" marR="5394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chemeClr val="bg1"/>
                          </a:solidFill>
                          <a:effectLst/>
                        </a:rPr>
                        <a:t>21590</a:t>
                      </a:r>
                      <a:endParaRPr lang="en-US" sz="9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942" marR="5394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chemeClr val="bg1"/>
                          </a:solidFill>
                          <a:effectLst/>
                        </a:rPr>
                        <a:t>tgagggaggtttgggggagactggtggcggggggcagca       </a:t>
                      </a:r>
                      <a:endParaRPr lang="en-US" sz="9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942" marR="5394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chemeClr val="bg1"/>
                          </a:solidFill>
                          <a:effectLst/>
                        </a:rPr>
                        <a:t>39</a:t>
                      </a:r>
                      <a:endParaRPr lang="en-US" sz="9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942" marR="5394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chemeClr val="bg1"/>
                          </a:solidFill>
                          <a:effectLst/>
                        </a:rPr>
                        <a:t>1.64</a:t>
                      </a:r>
                      <a:endParaRPr lang="en-US" sz="9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942" marR="5394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chemeClr val="bg1"/>
                          </a:solidFill>
                          <a:effectLst/>
                        </a:rPr>
                        <a:t>46</a:t>
                      </a:r>
                      <a:endParaRPr lang="en-US" sz="9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942" marR="53942" marT="0" marB="0"/>
                </a:tc>
                <a:extLst>
                  <a:ext uri="{0D108BD9-81ED-4DB2-BD59-A6C34878D82A}">
                    <a16:rowId xmlns:a16="http://schemas.microsoft.com/office/drawing/2014/main" val="3690764923"/>
                  </a:ext>
                </a:extLst>
              </a:tr>
              <a:tr h="422331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chemeClr val="bg1"/>
                          </a:solidFill>
                          <a:effectLst/>
                        </a:rPr>
                        <a:t>NPHS2</a:t>
                      </a:r>
                      <a:endParaRPr lang="en-US" sz="9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942" marR="5394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chemeClr val="bg1"/>
                          </a:solidFill>
                          <a:effectLst/>
                        </a:rPr>
                        <a:t>20210</a:t>
                      </a:r>
                      <a:endParaRPr lang="en-US" sz="9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942" marR="5394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chemeClr val="bg1"/>
                          </a:solidFill>
                          <a:effectLst/>
                        </a:rPr>
                        <a:t>20258</a:t>
                      </a:r>
                      <a:endParaRPr lang="en-US" sz="9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942" marR="5394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chemeClr val="bg1"/>
                          </a:solidFill>
                          <a:effectLst/>
                        </a:rPr>
                        <a:t>tggcaggaacggtggggttggtggggatggacaggaggggttggtaca</a:t>
                      </a:r>
                      <a:endParaRPr lang="en-US" sz="9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942" marR="5394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chemeClr val="bg1"/>
                          </a:solidFill>
                          <a:effectLst/>
                        </a:rPr>
                        <a:t>48</a:t>
                      </a:r>
                      <a:endParaRPr lang="en-US" sz="9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942" marR="5394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chemeClr val="bg1"/>
                          </a:solidFill>
                          <a:effectLst/>
                        </a:rPr>
                        <a:t>1.5</a:t>
                      </a:r>
                      <a:endParaRPr lang="en-US" sz="9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942" marR="5394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solidFill>
                            <a:schemeClr val="bg1"/>
                          </a:solidFill>
                          <a:effectLst/>
                        </a:rPr>
                        <a:t>339</a:t>
                      </a:r>
                      <a:endParaRPr lang="en-US" sz="9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942" marR="53942" marT="0" marB="0"/>
                </a:tc>
                <a:extLst>
                  <a:ext uri="{0D108BD9-81ED-4DB2-BD59-A6C34878D82A}">
                    <a16:rowId xmlns:a16="http://schemas.microsoft.com/office/drawing/2014/main" val="1038651155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3" name="Google Shape;623;p54"/>
          <p:cNvPicPr preferRelativeResize="0"/>
          <p:nvPr/>
        </p:nvPicPr>
        <p:blipFill rotWithShape="1">
          <a:blip r:embed="rId3">
            <a:alphaModFix/>
          </a:blip>
          <a:srcRect b="2123"/>
          <a:stretch/>
        </p:blipFill>
        <p:spPr>
          <a:xfrm>
            <a:off x="1073625" y="1476375"/>
            <a:ext cx="2067175" cy="320204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25" name="Google Shape;625;p54"/>
          <p:cNvGrpSpPr/>
          <p:nvPr/>
        </p:nvGrpSpPr>
        <p:grpSpPr>
          <a:xfrm rot="5400000">
            <a:off x="8459352" y="525364"/>
            <a:ext cx="448016" cy="159289"/>
            <a:chOff x="4405045" y="960533"/>
            <a:chExt cx="680462" cy="241934"/>
          </a:xfrm>
        </p:grpSpPr>
        <p:grpSp>
          <p:nvGrpSpPr>
            <p:cNvPr id="626" name="Google Shape;626;p54"/>
            <p:cNvGrpSpPr/>
            <p:nvPr/>
          </p:nvGrpSpPr>
          <p:grpSpPr>
            <a:xfrm>
              <a:off x="4405045" y="960533"/>
              <a:ext cx="680462" cy="241934"/>
              <a:chOff x="4405045" y="960533"/>
              <a:chExt cx="680462" cy="241934"/>
            </a:xfrm>
          </p:grpSpPr>
          <p:sp>
            <p:nvSpPr>
              <p:cNvPr id="627" name="Google Shape;627;p54"/>
              <p:cNvSpPr/>
              <p:nvPr/>
            </p:nvSpPr>
            <p:spPr>
              <a:xfrm rot="2700000">
                <a:off x="4663796" y="997170"/>
                <a:ext cx="163342" cy="168857"/>
              </a:xfrm>
              <a:prstGeom prst="round2DiagRect">
                <a:avLst>
                  <a:gd name="adj1" fmla="val 50000"/>
                  <a:gd name="adj2" fmla="val 0"/>
                </a:avLst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" name="Google Shape;628;p54"/>
              <p:cNvSpPr/>
              <p:nvPr/>
            </p:nvSpPr>
            <p:spPr>
              <a:xfrm rot="-2700000">
                <a:off x="4436501" y="995607"/>
                <a:ext cx="151887" cy="151887"/>
              </a:xfrm>
              <a:prstGeom prst="arc">
                <a:avLst>
                  <a:gd name="adj1" fmla="val 17826268"/>
                  <a:gd name="adj2" fmla="val 0"/>
                </a:avLst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629" name="Google Shape;629;p54"/>
              <p:cNvCxnSpPr>
                <a:stCxn id="628" idx="2"/>
                <a:endCxn id="627" idx="1"/>
              </p:cNvCxnSpPr>
              <p:nvPr/>
            </p:nvCxnSpPr>
            <p:spPr>
              <a:xfrm rot="-5400000" flipH="1">
                <a:off x="4564345" y="1019650"/>
                <a:ext cx="123300" cy="119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630" name="Google Shape;630;p54"/>
              <p:cNvSpPr/>
              <p:nvPr/>
            </p:nvSpPr>
            <p:spPr>
              <a:xfrm rot="-8100000" flipH="1">
                <a:off x="4436501" y="1019123"/>
                <a:ext cx="151887" cy="151887"/>
              </a:xfrm>
              <a:prstGeom prst="arc">
                <a:avLst>
                  <a:gd name="adj1" fmla="val 17776405"/>
                  <a:gd name="adj2" fmla="val 0"/>
                </a:avLst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631" name="Google Shape;631;p54"/>
              <p:cNvCxnSpPr>
                <a:stCxn id="630" idx="2"/>
              </p:cNvCxnSpPr>
              <p:nvPr/>
            </p:nvCxnSpPr>
            <p:spPr>
              <a:xfrm rot="-5400000">
                <a:off x="4564345" y="1027266"/>
                <a:ext cx="123300" cy="119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632" name="Google Shape;632;p54"/>
              <p:cNvSpPr/>
              <p:nvPr/>
            </p:nvSpPr>
            <p:spPr>
              <a:xfrm rot="2700000" flipH="1">
                <a:off x="4902164" y="991990"/>
                <a:ext cx="151887" cy="151887"/>
              </a:xfrm>
              <a:prstGeom prst="arc">
                <a:avLst>
                  <a:gd name="adj1" fmla="val 17826268"/>
                  <a:gd name="adj2" fmla="val 0"/>
                </a:avLst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633" name="Google Shape;633;p54"/>
              <p:cNvCxnSpPr>
                <a:stCxn id="632" idx="2"/>
              </p:cNvCxnSpPr>
              <p:nvPr/>
            </p:nvCxnSpPr>
            <p:spPr>
              <a:xfrm rot="5400000">
                <a:off x="4802907" y="1016033"/>
                <a:ext cx="123300" cy="119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634" name="Google Shape;634;p54"/>
              <p:cNvSpPr/>
              <p:nvPr/>
            </p:nvSpPr>
            <p:spPr>
              <a:xfrm rot="8100000">
                <a:off x="4902164" y="1015506"/>
                <a:ext cx="151887" cy="151887"/>
              </a:xfrm>
              <a:prstGeom prst="arc">
                <a:avLst>
                  <a:gd name="adj1" fmla="val 17776405"/>
                  <a:gd name="adj2" fmla="val 0"/>
                </a:avLst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635" name="Google Shape;635;p54"/>
              <p:cNvCxnSpPr>
                <a:stCxn id="634" idx="2"/>
              </p:cNvCxnSpPr>
              <p:nvPr/>
            </p:nvCxnSpPr>
            <p:spPr>
              <a:xfrm rot="5400000" flipH="1">
                <a:off x="4802907" y="1023649"/>
                <a:ext cx="123300" cy="119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636" name="Google Shape;636;p54"/>
            <p:cNvCxnSpPr>
              <a:stCxn id="628" idx="2"/>
              <a:endCxn id="630" idx="2"/>
            </p:cNvCxnSpPr>
            <p:nvPr/>
          </p:nvCxnSpPr>
          <p:spPr>
            <a:xfrm rot="5400000">
              <a:off x="4500745" y="1083250"/>
              <a:ext cx="130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7" name="Google Shape;637;p54"/>
            <p:cNvCxnSpPr/>
            <p:nvPr/>
          </p:nvCxnSpPr>
          <p:spPr>
            <a:xfrm flipH="1">
              <a:off x="4527184" y="999281"/>
              <a:ext cx="900" cy="167700"/>
            </a:xfrm>
            <a:prstGeom prst="straightConnector1">
              <a:avLst/>
            </a:pr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8" name="Google Shape;638;p54"/>
            <p:cNvCxnSpPr>
              <a:stCxn id="632" idx="2"/>
              <a:endCxn id="634" idx="2"/>
            </p:cNvCxnSpPr>
            <p:nvPr/>
          </p:nvCxnSpPr>
          <p:spPr>
            <a:xfrm rot="5400000">
              <a:off x="4859007" y="1079633"/>
              <a:ext cx="130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9" name="Google Shape;639;p54"/>
            <p:cNvCxnSpPr/>
            <p:nvPr/>
          </p:nvCxnSpPr>
          <p:spPr>
            <a:xfrm>
              <a:off x="4962470" y="999281"/>
              <a:ext cx="900" cy="167700"/>
            </a:xfrm>
            <a:prstGeom prst="straightConnector1">
              <a:avLst/>
            </a:pr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0" name="Google Shape;640;p54"/>
            <p:cNvCxnSpPr>
              <a:stCxn id="627" idx="3"/>
              <a:endCxn id="627" idx="0"/>
            </p:cNvCxnSpPr>
            <p:nvPr/>
          </p:nvCxnSpPr>
          <p:spPr>
            <a:xfrm rot="5400000">
              <a:off x="4745467" y="1079799"/>
              <a:ext cx="117600" cy="18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1" name="Google Shape;641;p54"/>
            <p:cNvCxnSpPr/>
            <p:nvPr/>
          </p:nvCxnSpPr>
          <p:spPr>
            <a:xfrm flipH="1">
              <a:off x="4725475" y="1001074"/>
              <a:ext cx="900" cy="162300"/>
            </a:xfrm>
            <a:prstGeom prst="straightConnector1">
              <a:avLst/>
            </a:pr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2" name="Google Shape;642;p54"/>
            <p:cNvCxnSpPr/>
            <p:nvPr/>
          </p:nvCxnSpPr>
          <p:spPr>
            <a:xfrm flipH="1">
              <a:off x="4764450" y="1001074"/>
              <a:ext cx="900" cy="162300"/>
            </a:xfrm>
            <a:prstGeom prst="straightConnector1">
              <a:avLst/>
            </a:pr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3" name="Google Shape;643;p54"/>
            <p:cNvCxnSpPr>
              <a:stCxn id="627" idx="2"/>
              <a:endCxn id="627" idx="1"/>
            </p:cNvCxnSpPr>
            <p:nvPr/>
          </p:nvCxnSpPr>
          <p:spPr>
            <a:xfrm rot="5400000">
              <a:off x="4628017" y="1081749"/>
              <a:ext cx="117600" cy="18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30" name="Picture 29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5196" y="758305"/>
            <a:ext cx="5854700" cy="16983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p62"/>
          <p:cNvSpPr txBox="1">
            <a:spLocks noGrp="1"/>
          </p:cNvSpPr>
          <p:nvPr>
            <p:ph type="title"/>
          </p:nvPr>
        </p:nvSpPr>
        <p:spPr>
          <a:xfrm flipH="1">
            <a:off x="1119359" y="995605"/>
            <a:ext cx="4383600" cy="12912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latin typeface="Lato Light"/>
                <a:sym typeface="Lato Light"/>
              </a:rPr>
              <a:t>Future Studies</a:t>
            </a:r>
            <a:endParaRPr dirty="0"/>
          </a:p>
        </p:txBody>
      </p:sp>
      <p:sp>
        <p:nvSpPr>
          <p:cNvPr id="842" name="Google Shape;842;p62"/>
          <p:cNvSpPr txBox="1">
            <a:spLocks noGrp="1"/>
          </p:cNvSpPr>
          <p:nvPr>
            <p:ph type="subTitle" idx="1"/>
          </p:nvPr>
        </p:nvSpPr>
        <p:spPr>
          <a:xfrm flipH="1">
            <a:off x="949036" y="2937164"/>
            <a:ext cx="5396345" cy="1484164"/>
          </a:xfrm>
          <a:prstGeom prst="rect">
            <a:avLst/>
          </a:prstGeom>
          <a:noFill/>
        </p:spPr>
        <p:txBody>
          <a:bodyPr spcFirstLastPara="1" wrap="square" lIns="90000" tIns="91425" rIns="9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bg1"/>
                </a:solidFill>
              </a:rPr>
              <a:t>To draw conclusions and find patterns in the correlation of G4 sequences and SNPs, future studies can use this code on a large set of genes from various databases (UCSC Genome Browser) and analyse the results</a:t>
            </a:r>
            <a:r>
              <a:rPr lang="en" dirty="0" smtClean="0"/>
              <a:t>.</a:t>
            </a:r>
            <a:endParaRPr dirty="0"/>
          </a:p>
        </p:txBody>
      </p:sp>
      <p:pic>
        <p:nvPicPr>
          <p:cNvPr id="844" name="Google Shape;844;p62"/>
          <p:cNvPicPr preferRelativeResize="0"/>
          <p:nvPr/>
        </p:nvPicPr>
        <p:blipFill rotWithShape="1">
          <a:blip r:embed="rId3">
            <a:alphaModFix/>
          </a:blip>
          <a:srcRect r="30967"/>
          <a:stretch/>
        </p:blipFill>
        <p:spPr>
          <a:xfrm flipH="1">
            <a:off x="6074973" y="0"/>
            <a:ext cx="2840402" cy="41146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1"/>
          <p:cNvSpPr txBox="1">
            <a:spLocks noGrp="1"/>
          </p:cNvSpPr>
          <p:nvPr>
            <p:ph type="title" idx="15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b="0" dirty="0" smtClean="0">
                <a:latin typeface="Lato Light"/>
                <a:sym typeface="Lato Light"/>
              </a:rPr>
              <a:t>Milestones So Far</a:t>
            </a:r>
            <a:endParaRPr dirty="0"/>
          </a:p>
        </p:txBody>
      </p:sp>
      <p:sp>
        <p:nvSpPr>
          <p:cNvPr id="295" name="Google Shape;295;p41"/>
          <p:cNvSpPr txBox="1">
            <a:spLocks noGrp="1"/>
          </p:cNvSpPr>
          <p:nvPr>
            <p:ph type="title"/>
          </p:nvPr>
        </p:nvSpPr>
        <p:spPr>
          <a:xfrm>
            <a:off x="822475" y="1713150"/>
            <a:ext cx="763200" cy="7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96" name="Google Shape;296;p41"/>
          <p:cNvSpPr txBox="1">
            <a:spLocks noGrp="1"/>
          </p:cNvSpPr>
          <p:nvPr>
            <p:ph type="title" idx="2"/>
          </p:nvPr>
        </p:nvSpPr>
        <p:spPr>
          <a:xfrm>
            <a:off x="1741036" y="1717668"/>
            <a:ext cx="2595900" cy="343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dirty="0"/>
              <a:t>In vitro Studies</a:t>
            </a:r>
          </a:p>
        </p:txBody>
      </p:sp>
      <p:sp>
        <p:nvSpPr>
          <p:cNvPr id="298" name="Google Shape;298;p41"/>
          <p:cNvSpPr txBox="1">
            <a:spLocks noGrp="1"/>
          </p:cNvSpPr>
          <p:nvPr>
            <p:ph type="title" idx="3"/>
          </p:nvPr>
        </p:nvSpPr>
        <p:spPr>
          <a:xfrm>
            <a:off x="822475" y="3178450"/>
            <a:ext cx="763200" cy="7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01" name="Google Shape;301;p41"/>
          <p:cNvSpPr txBox="1">
            <a:spLocks noGrp="1"/>
          </p:cNvSpPr>
          <p:nvPr>
            <p:ph type="title" idx="6"/>
          </p:nvPr>
        </p:nvSpPr>
        <p:spPr>
          <a:xfrm>
            <a:off x="4790874" y="2590604"/>
            <a:ext cx="748200" cy="7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302" name="Google Shape;302;p41"/>
          <p:cNvSpPr txBox="1">
            <a:spLocks noGrp="1"/>
          </p:cNvSpPr>
          <p:nvPr>
            <p:ph type="title" idx="7"/>
          </p:nvPr>
        </p:nvSpPr>
        <p:spPr>
          <a:xfrm>
            <a:off x="5730697" y="2896734"/>
            <a:ext cx="2595600" cy="3435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r>
              <a:rPr lang="en-US" dirty="0"/>
              <a:t>Genome-wide identification</a:t>
            </a:r>
            <a:br>
              <a:rPr lang="en-US" dirty="0"/>
            </a:br>
            <a:endParaRPr dirty="0"/>
          </a:p>
        </p:txBody>
      </p:sp>
      <p:pic>
        <p:nvPicPr>
          <p:cNvPr id="307" name="Google Shape;307;p41"/>
          <p:cNvPicPr preferRelativeResize="0"/>
          <p:nvPr/>
        </p:nvPicPr>
        <p:blipFill rotWithShape="1">
          <a:blip r:embed="rId3">
            <a:alphaModFix/>
          </a:blip>
          <a:srcRect l="19345" t="1380" r="17985" b="1380"/>
          <a:stretch/>
        </p:blipFill>
        <p:spPr>
          <a:xfrm>
            <a:off x="7678900" y="276786"/>
            <a:ext cx="1054648" cy="109072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 idx="4"/>
          </p:nvPr>
        </p:nvSpPr>
        <p:spPr>
          <a:xfrm>
            <a:off x="1741036" y="3326876"/>
            <a:ext cx="2595900" cy="347400"/>
          </a:xfrm>
        </p:spPr>
        <p:txBody>
          <a:bodyPr/>
          <a:lstStyle/>
          <a:p>
            <a:r>
              <a:rPr lang="en-US" dirty="0"/>
              <a:t>Functional Implications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42"/>
          <p:cNvSpPr txBox="1">
            <a:spLocks noGrp="1"/>
          </p:cNvSpPr>
          <p:nvPr>
            <p:ph type="title"/>
          </p:nvPr>
        </p:nvSpPr>
        <p:spPr>
          <a:xfrm>
            <a:off x="364269" y="244437"/>
            <a:ext cx="3538800" cy="102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/>
              <a:t>In Vitro Studies</a:t>
            </a:r>
            <a:endParaRPr dirty="0"/>
          </a:p>
        </p:txBody>
      </p:sp>
      <p:sp>
        <p:nvSpPr>
          <p:cNvPr id="313" name="Google Shape;313;p42"/>
          <p:cNvSpPr txBox="1">
            <a:spLocks noGrp="1"/>
          </p:cNvSpPr>
          <p:nvPr>
            <p:ph type="body" idx="1"/>
          </p:nvPr>
        </p:nvSpPr>
        <p:spPr>
          <a:xfrm>
            <a:off x="203200" y="1431635"/>
            <a:ext cx="4751950" cy="312783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lvl="0" indent="-317500">
              <a:spcBef>
                <a:spcPts val="1000"/>
              </a:spcBef>
              <a:buSzPts val="1400"/>
            </a:pPr>
            <a:r>
              <a:rPr lang="en-US" sz="1600" dirty="0"/>
              <a:t>Discovered in studies that revealed DNA folding in vitro.</a:t>
            </a:r>
          </a:p>
          <a:p>
            <a:pPr lvl="0" indent="-317500">
              <a:spcBef>
                <a:spcPts val="1000"/>
              </a:spcBef>
              <a:buSzPts val="1400"/>
            </a:pPr>
            <a:r>
              <a:rPr lang="en-US" sz="1600" dirty="0"/>
              <a:t>Each guanine base interacts with the neighboring guanines through </a:t>
            </a:r>
            <a:r>
              <a:rPr lang="en-US" sz="1600" dirty="0" err="1"/>
              <a:t>Hoogsteen</a:t>
            </a:r>
            <a:r>
              <a:rPr lang="en-US" sz="1600" dirty="0"/>
              <a:t> hydrogen bonding, and forms a stable tetrad structure called </a:t>
            </a:r>
            <a:r>
              <a:rPr lang="en-US" sz="1600" dirty="0" smtClean="0"/>
              <a:t>G4 </a:t>
            </a:r>
            <a:r>
              <a:rPr lang="en-US" sz="1600" dirty="0" err="1"/>
              <a:t>quadruplex</a:t>
            </a:r>
            <a:r>
              <a:rPr lang="en-US" sz="1600" dirty="0" smtClean="0"/>
              <a:t>.</a:t>
            </a:r>
          </a:p>
          <a:p>
            <a:pPr indent="-317500">
              <a:spcBef>
                <a:spcPts val="1000"/>
              </a:spcBef>
              <a:buSzPts val="1400"/>
            </a:pPr>
            <a:r>
              <a:rPr lang="en-US" sz="1600" dirty="0"/>
              <a:t>DNA that developed G4 </a:t>
            </a:r>
            <a:r>
              <a:rPr lang="en-US" sz="1600" dirty="0" err="1"/>
              <a:t>quadruplexes</a:t>
            </a:r>
            <a:r>
              <a:rPr lang="en-US" sz="1600" dirty="0"/>
              <a:t> in their secondary structures possess high Guanine bases relative to other nucleotides.</a:t>
            </a:r>
          </a:p>
          <a:p>
            <a:pPr lvl="0" indent="-317500">
              <a:spcBef>
                <a:spcPts val="1000"/>
              </a:spcBef>
              <a:buSzPts val="1400"/>
            </a:pPr>
            <a:endParaRPr lang="en-US" dirty="0"/>
          </a:p>
        </p:txBody>
      </p:sp>
      <p:pic>
        <p:nvPicPr>
          <p:cNvPr id="314" name="Google Shape;314;p42"/>
          <p:cNvPicPr preferRelativeResize="0"/>
          <p:nvPr/>
        </p:nvPicPr>
        <p:blipFill rotWithShape="1">
          <a:blip r:embed="rId3">
            <a:alphaModFix/>
          </a:blip>
          <a:srcRect l="21226" r="22514"/>
          <a:stretch/>
        </p:blipFill>
        <p:spPr>
          <a:xfrm>
            <a:off x="5490750" y="1635150"/>
            <a:ext cx="2631300" cy="2631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315" name="Google Shape;315;p42"/>
          <p:cNvSpPr/>
          <p:nvPr/>
        </p:nvSpPr>
        <p:spPr>
          <a:xfrm>
            <a:off x="7394775" y="4559475"/>
            <a:ext cx="1117800" cy="85500"/>
          </a:xfrm>
          <a:prstGeom prst="ellipse">
            <a:avLst/>
          </a:prstGeom>
          <a:solidFill>
            <a:srgbClr val="000000">
              <a:alpha val="325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16" name="Google Shape;316;p42"/>
          <p:cNvPicPr preferRelativeResize="0"/>
          <p:nvPr/>
        </p:nvPicPr>
        <p:blipFill rotWithShape="1">
          <a:blip r:embed="rId4">
            <a:alphaModFix/>
          </a:blip>
          <a:srcRect r="3493" b="1787"/>
          <a:stretch/>
        </p:blipFill>
        <p:spPr>
          <a:xfrm>
            <a:off x="7310951" y="2881073"/>
            <a:ext cx="1117799" cy="1800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52"/>
          <p:cNvSpPr txBox="1">
            <a:spLocks noGrp="1"/>
          </p:cNvSpPr>
          <p:nvPr>
            <p:ph type="title"/>
          </p:nvPr>
        </p:nvSpPr>
        <p:spPr>
          <a:xfrm>
            <a:off x="1216549" y="3721210"/>
            <a:ext cx="2563333" cy="76451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 smtClean="0"/>
              <a:t>G4 </a:t>
            </a:r>
            <a:r>
              <a:rPr lang="en-US" dirty="0" err="1"/>
              <a:t>Quadruplex</a:t>
            </a:r>
            <a:r>
              <a:rPr lang="en-US" dirty="0"/>
              <a:t> Structure</a:t>
            </a:r>
            <a:endParaRPr dirty="0"/>
          </a:p>
        </p:txBody>
      </p:sp>
      <p:sp>
        <p:nvSpPr>
          <p:cNvPr id="595" name="Google Shape;595;p52"/>
          <p:cNvSpPr txBox="1">
            <a:spLocks noGrp="1"/>
          </p:cNvSpPr>
          <p:nvPr>
            <p:ph type="subTitle" idx="1"/>
          </p:nvPr>
        </p:nvSpPr>
        <p:spPr>
          <a:xfrm>
            <a:off x="4332416" y="3721210"/>
            <a:ext cx="3527100" cy="65302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-US" dirty="0"/>
              <a:t>The G-tetrads stack on top of each other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597" name="Google Shape;597;p52"/>
          <p:cNvCxnSpPr/>
          <p:nvPr/>
        </p:nvCxnSpPr>
        <p:spPr>
          <a:xfrm>
            <a:off x="4207974" y="3609722"/>
            <a:ext cx="0" cy="8760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683" y="174929"/>
            <a:ext cx="8096250" cy="323618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46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b="1" dirty="0"/>
              <a:t>Functional Implications</a:t>
            </a:r>
            <a:endParaRPr b="1" dirty="0"/>
          </a:p>
        </p:txBody>
      </p:sp>
      <p:sp>
        <p:nvSpPr>
          <p:cNvPr id="441" name="Google Shape;441;p46"/>
          <p:cNvSpPr txBox="1">
            <a:spLocks noGrp="1"/>
          </p:cNvSpPr>
          <p:nvPr>
            <p:ph type="title" idx="4294967295"/>
          </p:nvPr>
        </p:nvSpPr>
        <p:spPr>
          <a:xfrm flipH="1">
            <a:off x="6667406" y="3969438"/>
            <a:ext cx="1796400" cy="415800"/>
          </a:xfrm>
          <a:prstGeom prst="rect">
            <a:avLst/>
          </a:prstGeom>
        </p:spPr>
        <p:txBody>
          <a:bodyPr spcFirstLastPara="1" wrap="square" lIns="90000" tIns="91425" rIns="9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 smtClean="0"/>
              <a:t>Telomere maintenance</a:t>
            </a:r>
            <a:endParaRPr sz="1600" dirty="0"/>
          </a:p>
        </p:txBody>
      </p:sp>
      <p:sp>
        <p:nvSpPr>
          <p:cNvPr id="445" name="Google Shape;445;p46"/>
          <p:cNvSpPr txBox="1">
            <a:spLocks noGrp="1"/>
          </p:cNvSpPr>
          <p:nvPr>
            <p:ph type="title" idx="4294967295"/>
          </p:nvPr>
        </p:nvSpPr>
        <p:spPr>
          <a:xfrm>
            <a:off x="485088" y="2580622"/>
            <a:ext cx="1796400" cy="415800"/>
          </a:xfrm>
          <a:prstGeom prst="rect">
            <a:avLst/>
          </a:prstGeom>
        </p:spPr>
        <p:txBody>
          <a:bodyPr spcFirstLastPara="1" wrap="square" lIns="91425" tIns="91425" rIns="90000" bIns="91425" anchor="ctr" anchorCtr="0">
            <a:noAutofit/>
          </a:bodyPr>
          <a:lstStyle/>
          <a:p>
            <a:pPr algn="r"/>
            <a:r>
              <a:rPr lang="en-US" sz="1600" dirty="0"/>
              <a:t>DNA replication</a:t>
            </a:r>
            <a:r>
              <a:rPr lang="en-US" sz="2400" dirty="0"/>
              <a:t/>
            </a:r>
            <a:br>
              <a:rPr lang="en-US" sz="2400" dirty="0"/>
            </a:br>
            <a:endParaRPr sz="2100" dirty="0"/>
          </a:p>
        </p:txBody>
      </p:sp>
      <p:sp>
        <p:nvSpPr>
          <p:cNvPr id="447" name="Google Shape;447;p46"/>
          <p:cNvSpPr txBox="1">
            <a:spLocks noGrp="1"/>
          </p:cNvSpPr>
          <p:nvPr>
            <p:ph type="title" idx="4294967295"/>
          </p:nvPr>
        </p:nvSpPr>
        <p:spPr>
          <a:xfrm flipH="1">
            <a:off x="6713216" y="2461830"/>
            <a:ext cx="2214250" cy="628772"/>
          </a:xfrm>
          <a:prstGeom prst="rect">
            <a:avLst/>
          </a:prstGeom>
        </p:spPr>
        <p:txBody>
          <a:bodyPr spcFirstLastPara="1" wrap="square" lIns="90000" tIns="91425" rIns="90000" bIns="91425" anchor="ctr" anchorCtr="0">
            <a:noAutofit/>
          </a:bodyPr>
          <a:lstStyle/>
          <a:p>
            <a:pPr lvl="0" algn="l"/>
            <a:r>
              <a:rPr lang="en-US" sz="1600" dirty="0"/>
              <a:t>DNA repair system</a:t>
            </a:r>
            <a:r>
              <a:rPr lang="en-US" sz="2100" dirty="0"/>
              <a:t/>
            </a:r>
            <a:br>
              <a:rPr lang="en-US" sz="2100" dirty="0"/>
            </a:br>
            <a:endParaRPr sz="2100" dirty="0"/>
          </a:p>
        </p:txBody>
      </p:sp>
      <p:sp>
        <p:nvSpPr>
          <p:cNvPr id="450" name="Google Shape;450;p46"/>
          <p:cNvSpPr/>
          <p:nvPr/>
        </p:nvSpPr>
        <p:spPr>
          <a:xfrm>
            <a:off x="4256700" y="2360475"/>
            <a:ext cx="253200" cy="2532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" name="Google Shape;453;p46"/>
          <p:cNvSpPr/>
          <p:nvPr/>
        </p:nvSpPr>
        <p:spPr>
          <a:xfrm>
            <a:off x="4169875" y="2570275"/>
            <a:ext cx="253200" cy="2532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" name="Google Shape;454;p46"/>
          <p:cNvSpPr/>
          <p:nvPr/>
        </p:nvSpPr>
        <p:spPr>
          <a:xfrm>
            <a:off x="4735472" y="2776216"/>
            <a:ext cx="253200" cy="2532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" name="Google Shape;455;p46"/>
          <p:cNvSpPr/>
          <p:nvPr/>
        </p:nvSpPr>
        <p:spPr>
          <a:xfrm>
            <a:off x="4648647" y="1731404"/>
            <a:ext cx="253200" cy="2532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46"/>
          <p:cNvSpPr/>
          <p:nvPr/>
        </p:nvSpPr>
        <p:spPr>
          <a:xfrm>
            <a:off x="4409100" y="1901400"/>
            <a:ext cx="253200" cy="2532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Google Shape;468;p46"/>
          <p:cNvSpPr/>
          <p:nvPr/>
        </p:nvSpPr>
        <p:spPr>
          <a:xfrm>
            <a:off x="5419021" y="3878988"/>
            <a:ext cx="180900" cy="1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" name="Google Shape;471;p46"/>
          <p:cNvSpPr txBox="1"/>
          <p:nvPr/>
        </p:nvSpPr>
        <p:spPr>
          <a:xfrm>
            <a:off x="2602788" y="3184464"/>
            <a:ext cx="355500" cy="356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72" name="Google Shape;472;p46"/>
          <p:cNvSpPr txBox="1"/>
          <p:nvPr/>
        </p:nvSpPr>
        <p:spPr>
          <a:xfrm>
            <a:off x="2602788" y="2479413"/>
            <a:ext cx="355500" cy="356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74" name="Google Shape;474;p46"/>
          <p:cNvSpPr txBox="1"/>
          <p:nvPr/>
        </p:nvSpPr>
        <p:spPr>
          <a:xfrm>
            <a:off x="6180883" y="3199250"/>
            <a:ext cx="355500" cy="356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75" name="Google Shape;475;p46"/>
          <p:cNvSpPr txBox="1"/>
          <p:nvPr/>
        </p:nvSpPr>
        <p:spPr>
          <a:xfrm>
            <a:off x="6180883" y="2479413"/>
            <a:ext cx="355500" cy="356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30399" y="1327956"/>
            <a:ext cx="4572001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G4-Quadruplexes are associated with several molecular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implications: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72" name="Google Shape;471;p46"/>
          <p:cNvSpPr txBox="1"/>
          <p:nvPr/>
        </p:nvSpPr>
        <p:spPr>
          <a:xfrm>
            <a:off x="2602788" y="3955628"/>
            <a:ext cx="355500" cy="356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3" name="Google Shape;445;p46"/>
          <p:cNvSpPr txBox="1">
            <a:spLocks/>
          </p:cNvSpPr>
          <p:nvPr/>
        </p:nvSpPr>
        <p:spPr>
          <a:xfrm>
            <a:off x="516835" y="3199250"/>
            <a:ext cx="1999564" cy="5492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000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Lato"/>
              <a:buNone/>
              <a:defRPr sz="30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Lato"/>
              <a:buNone/>
              <a:defRPr sz="30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Lato"/>
              <a:buNone/>
              <a:defRPr sz="30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Lato"/>
              <a:buNone/>
              <a:defRPr sz="30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Lato"/>
              <a:buNone/>
              <a:defRPr sz="30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Lato"/>
              <a:buNone/>
              <a:defRPr sz="30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Lato"/>
              <a:buNone/>
              <a:defRPr sz="30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Lato"/>
              <a:buNone/>
              <a:defRPr sz="30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Lato"/>
              <a:buNone/>
              <a:defRPr sz="30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algn="r"/>
            <a:r>
              <a:rPr lang="en-US" sz="1600" dirty="0"/>
              <a:t>DNA transcription </a:t>
            </a:r>
            <a:r>
              <a:rPr lang="en-US" sz="2400" dirty="0"/>
              <a:t/>
            </a:r>
            <a:br>
              <a:rPr lang="en-US" sz="2400" dirty="0"/>
            </a:br>
            <a:endParaRPr lang="en-US" sz="2100" dirty="0"/>
          </a:p>
        </p:txBody>
      </p:sp>
      <p:sp>
        <p:nvSpPr>
          <p:cNvPr id="74" name="Google Shape;445;p46"/>
          <p:cNvSpPr txBox="1">
            <a:spLocks/>
          </p:cNvSpPr>
          <p:nvPr/>
        </p:nvSpPr>
        <p:spPr>
          <a:xfrm>
            <a:off x="383506" y="4069889"/>
            <a:ext cx="1999564" cy="5492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000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Lato"/>
              <a:buNone/>
              <a:defRPr sz="30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Lato"/>
              <a:buNone/>
              <a:defRPr sz="30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Lato"/>
              <a:buNone/>
              <a:defRPr sz="30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Lato"/>
              <a:buNone/>
              <a:defRPr sz="30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Lato"/>
              <a:buNone/>
              <a:defRPr sz="30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Lato"/>
              <a:buNone/>
              <a:defRPr sz="30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Lato"/>
              <a:buNone/>
              <a:defRPr sz="30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Lato"/>
              <a:buNone/>
              <a:defRPr sz="30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Lato"/>
              <a:buNone/>
              <a:defRPr sz="30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algn="r"/>
            <a:r>
              <a:rPr lang="en-US" sz="1600" dirty="0"/>
              <a:t>Gene expression</a:t>
            </a:r>
          </a:p>
          <a:p>
            <a:pPr algn="r"/>
            <a:r>
              <a:rPr lang="en-US" sz="1600" dirty="0" smtClean="0"/>
              <a:t> </a:t>
            </a:r>
            <a:r>
              <a:rPr lang="en-US" sz="2400" dirty="0"/>
              <a:t/>
            </a:r>
            <a:br>
              <a:rPr lang="en-US" sz="2400" dirty="0"/>
            </a:br>
            <a:endParaRPr lang="en-US" sz="2100" dirty="0"/>
          </a:p>
        </p:txBody>
      </p:sp>
      <p:sp>
        <p:nvSpPr>
          <p:cNvPr id="76" name="Google Shape;445;p46"/>
          <p:cNvSpPr txBox="1">
            <a:spLocks/>
          </p:cNvSpPr>
          <p:nvPr/>
        </p:nvSpPr>
        <p:spPr>
          <a:xfrm>
            <a:off x="6709131" y="3376619"/>
            <a:ext cx="1999564" cy="5492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000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Lato"/>
              <a:buNone/>
              <a:defRPr sz="30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Lato"/>
              <a:buNone/>
              <a:defRPr sz="30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Lato"/>
              <a:buNone/>
              <a:defRPr sz="30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Lato"/>
              <a:buNone/>
              <a:defRPr sz="30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Lato"/>
              <a:buNone/>
              <a:defRPr sz="30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Lato"/>
              <a:buNone/>
              <a:defRPr sz="30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Lato"/>
              <a:buNone/>
              <a:defRPr sz="30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Lato"/>
              <a:buNone/>
              <a:defRPr sz="30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Lato"/>
              <a:buNone/>
              <a:defRPr sz="30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algn="l"/>
            <a:r>
              <a:rPr lang="en-US" sz="1600" dirty="0" smtClean="0"/>
              <a:t>Cancer</a:t>
            </a:r>
            <a:endParaRPr lang="en-US" sz="1600" dirty="0"/>
          </a:p>
          <a:p>
            <a:pPr algn="r"/>
            <a:r>
              <a:rPr lang="en-US" sz="1600" dirty="0" smtClean="0"/>
              <a:t> </a:t>
            </a:r>
            <a:r>
              <a:rPr lang="en-US" sz="2400" dirty="0"/>
              <a:t/>
            </a:r>
            <a:br>
              <a:rPr lang="en-US" sz="2400" dirty="0"/>
            </a:br>
            <a:endParaRPr lang="en-US" sz="2100" dirty="0"/>
          </a:p>
        </p:txBody>
      </p:sp>
      <p:sp>
        <p:nvSpPr>
          <p:cNvPr id="77" name="Google Shape;474;p46"/>
          <p:cNvSpPr txBox="1"/>
          <p:nvPr/>
        </p:nvSpPr>
        <p:spPr>
          <a:xfrm>
            <a:off x="6180883" y="3948794"/>
            <a:ext cx="355500" cy="356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51"/>
          <p:cNvSpPr txBox="1">
            <a:spLocks noGrp="1"/>
          </p:cNvSpPr>
          <p:nvPr>
            <p:ph type="subTitle" idx="1"/>
          </p:nvPr>
        </p:nvSpPr>
        <p:spPr>
          <a:xfrm>
            <a:off x="1256614" y="4241518"/>
            <a:ext cx="5573556" cy="41794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 smtClean="0"/>
              <a:t>Various mechanisms of G4-quadruplexes</a:t>
            </a:r>
            <a:endParaRPr dirty="0"/>
          </a:p>
        </p:txBody>
      </p:sp>
      <p:pic>
        <p:nvPicPr>
          <p:cNvPr id="568" name="Google Shape;568;p51"/>
          <p:cNvPicPr preferRelativeResize="0"/>
          <p:nvPr/>
        </p:nvPicPr>
        <p:blipFill rotWithShape="1">
          <a:blip r:embed="rId3">
            <a:alphaModFix/>
          </a:blip>
          <a:srcRect l="29945" t="6866" r="29949" b="6874"/>
          <a:stretch/>
        </p:blipFill>
        <p:spPr>
          <a:xfrm>
            <a:off x="8288202" y="3436325"/>
            <a:ext cx="864102" cy="13140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70" name="Google Shape;570;p51"/>
          <p:cNvGrpSpPr/>
          <p:nvPr/>
        </p:nvGrpSpPr>
        <p:grpSpPr>
          <a:xfrm rot="5400000">
            <a:off x="8459352" y="525364"/>
            <a:ext cx="448016" cy="159289"/>
            <a:chOff x="4405045" y="960533"/>
            <a:chExt cx="680462" cy="241934"/>
          </a:xfrm>
        </p:grpSpPr>
        <p:grpSp>
          <p:nvGrpSpPr>
            <p:cNvPr id="571" name="Google Shape;571;p51"/>
            <p:cNvGrpSpPr/>
            <p:nvPr/>
          </p:nvGrpSpPr>
          <p:grpSpPr>
            <a:xfrm>
              <a:off x="4405045" y="960533"/>
              <a:ext cx="680462" cy="241934"/>
              <a:chOff x="4405045" y="960533"/>
              <a:chExt cx="680462" cy="241934"/>
            </a:xfrm>
          </p:grpSpPr>
          <p:sp>
            <p:nvSpPr>
              <p:cNvPr id="572" name="Google Shape;572;p51"/>
              <p:cNvSpPr/>
              <p:nvPr/>
            </p:nvSpPr>
            <p:spPr>
              <a:xfrm rot="2700000">
                <a:off x="4663796" y="997170"/>
                <a:ext cx="163342" cy="168857"/>
              </a:xfrm>
              <a:prstGeom prst="round2DiagRect">
                <a:avLst>
                  <a:gd name="adj1" fmla="val 50000"/>
                  <a:gd name="adj2" fmla="val 0"/>
                </a:avLst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" name="Google Shape;573;p51"/>
              <p:cNvSpPr/>
              <p:nvPr/>
            </p:nvSpPr>
            <p:spPr>
              <a:xfrm rot="-2700000">
                <a:off x="4436501" y="995607"/>
                <a:ext cx="151887" cy="151887"/>
              </a:xfrm>
              <a:prstGeom prst="arc">
                <a:avLst>
                  <a:gd name="adj1" fmla="val 17826268"/>
                  <a:gd name="adj2" fmla="val 0"/>
                </a:avLst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574" name="Google Shape;574;p51"/>
              <p:cNvCxnSpPr>
                <a:stCxn id="573" idx="2"/>
                <a:endCxn id="572" idx="1"/>
              </p:cNvCxnSpPr>
              <p:nvPr/>
            </p:nvCxnSpPr>
            <p:spPr>
              <a:xfrm rot="-5400000" flipH="1">
                <a:off x="4564345" y="1019650"/>
                <a:ext cx="123300" cy="119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575" name="Google Shape;575;p51"/>
              <p:cNvSpPr/>
              <p:nvPr/>
            </p:nvSpPr>
            <p:spPr>
              <a:xfrm rot="-8100000" flipH="1">
                <a:off x="4436501" y="1019123"/>
                <a:ext cx="151887" cy="151887"/>
              </a:xfrm>
              <a:prstGeom prst="arc">
                <a:avLst>
                  <a:gd name="adj1" fmla="val 17776405"/>
                  <a:gd name="adj2" fmla="val 0"/>
                </a:avLst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576" name="Google Shape;576;p51"/>
              <p:cNvCxnSpPr>
                <a:stCxn id="575" idx="2"/>
              </p:cNvCxnSpPr>
              <p:nvPr/>
            </p:nvCxnSpPr>
            <p:spPr>
              <a:xfrm rot="-5400000">
                <a:off x="4564345" y="1027266"/>
                <a:ext cx="123300" cy="119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577" name="Google Shape;577;p51"/>
              <p:cNvSpPr/>
              <p:nvPr/>
            </p:nvSpPr>
            <p:spPr>
              <a:xfrm rot="2700000" flipH="1">
                <a:off x="4902164" y="991990"/>
                <a:ext cx="151887" cy="151887"/>
              </a:xfrm>
              <a:prstGeom prst="arc">
                <a:avLst>
                  <a:gd name="adj1" fmla="val 17826268"/>
                  <a:gd name="adj2" fmla="val 0"/>
                </a:avLst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578" name="Google Shape;578;p51"/>
              <p:cNvCxnSpPr>
                <a:stCxn id="577" idx="2"/>
              </p:cNvCxnSpPr>
              <p:nvPr/>
            </p:nvCxnSpPr>
            <p:spPr>
              <a:xfrm rot="5400000">
                <a:off x="4802907" y="1016033"/>
                <a:ext cx="123300" cy="119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579" name="Google Shape;579;p51"/>
              <p:cNvSpPr/>
              <p:nvPr/>
            </p:nvSpPr>
            <p:spPr>
              <a:xfrm rot="8100000">
                <a:off x="4902164" y="1015506"/>
                <a:ext cx="151887" cy="151887"/>
              </a:xfrm>
              <a:prstGeom prst="arc">
                <a:avLst>
                  <a:gd name="adj1" fmla="val 17776405"/>
                  <a:gd name="adj2" fmla="val 0"/>
                </a:avLst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580" name="Google Shape;580;p51"/>
              <p:cNvCxnSpPr>
                <a:stCxn id="579" idx="2"/>
              </p:cNvCxnSpPr>
              <p:nvPr/>
            </p:nvCxnSpPr>
            <p:spPr>
              <a:xfrm rot="5400000" flipH="1">
                <a:off x="4802907" y="1023649"/>
                <a:ext cx="123300" cy="119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581" name="Google Shape;581;p51"/>
            <p:cNvCxnSpPr>
              <a:stCxn id="573" idx="2"/>
              <a:endCxn id="575" idx="2"/>
            </p:cNvCxnSpPr>
            <p:nvPr/>
          </p:nvCxnSpPr>
          <p:spPr>
            <a:xfrm rot="5400000">
              <a:off x="4500745" y="1083250"/>
              <a:ext cx="130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2" name="Google Shape;582;p51"/>
            <p:cNvCxnSpPr/>
            <p:nvPr/>
          </p:nvCxnSpPr>
          <p:spPr>
            <a:xfrm flipH="1">
              <a:off x="4527184" y="999281"/>
              <a:ext cx="900" cy="167700"/>
            </a:xfrm>
            <a:prstGeom prst="straightConnector1">
              <a:avLst/>
            </a:pr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3" name="Google Shape;583;p51"/>
            <p:cNvCxnSpPr>
              <a:stCxn id="577" idx="2"/>
              <a:endCxn id="579" idx="2"/>
            </p:cNvCxnSpPr>
            <p:nvPr/>
          </p:nvCxnSpPr>
          <p:spPr>
            <a:xfrm rot="5400000">
              <a:off x="4859007" y="1079633"/>
              <a:ext cx="130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4" name="Google Shape;584;p51"/>
            <p:cNvCxnSpPr/>
            <p:nvPr/>
          </p:nvCxnSpPr>
          <p:spPr>
            <a:xfrm>
              <a:off x="4962470" y="999281"/>
              <a:ext cx="900" cy="167700"/>
            </a:xfrm>
            <a:prstGeom prst="straightConnector1">
              <a:avLst/>
            </a:pr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5" name="Google Shape;585;p51"/>
            <p:cNvCxnSpPr>
              <a:stCxn id="572" idx="3"/>
              <a:endCxn id="572" idx="0"/>
            </p:cNvCxnSpPr>
            <p:nvPr/>
          </p:nvCxnSpPr>
          <p:spPr>
            <a:xfrm rot="5400000">
              <a:off x="4745467" y="1079799"/>
              <a:ext cx="117600" cy="18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6" name="Google Shape;586;p51"/>
            <p:cNvCxnSpPr/>
            <p:nvPr/>
          </p:nvCxnSpPr>
          <p:spPr>
            <a:xfrm flipH="1">
              <a:off x="4725475" y="1001074"/>
              <a:ext cx="900" cy="162300"/>
            </a:xfrm>
            <a:prstGeom prst="straightConnector1">
              <a:avLst/>
            </a:pr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7" name="Google Shape;587;p51"/>
            <p:cNvCxnSpPr/>
            <p:nvPr/>
          </p:nvCxnSpPr>
          <p:spPr>
            <a:xfrm flipH="1">
              <a:off x="4764450" y="1001074"/>
              <a:ext cx="900" cy="162300"/>
            </a:xfrm>
            <a:prstGeom prst="straightConnector1">
              <a:avLst/>
            </a:pr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8" name="Google Shape;588;p51"/>
            <p:cNvCxnSpPr>
              <a:stCxn id="572" idx="2"/>
              <a:endCxn id="572" idx="1"/>
            </p:cNvCxnSpPr>
            <p:nvPr/>
          </p:nvCxnSpPr>
          <p:spPr>
            <a:xfrm rot="5400000">
              <a:off x="4628017" y="1081749"/>
              <a:ext cx="117600" cy="18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27" name="Content Placeholder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311" y="111317"/>
            <a:ext cx="8286218" cy="4055165"/>
          </a:xfrm>
          <a:prstGeom prst="rect">
            <a:avLst/>
          </a:prstGeom>
          <a:solidFill>
            <a:schemeClr val="lt2"/>
          </a:solidFill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81" name="Google Shape;481;p47"/>
          <p:cNvCxnSpPr/>
          <p:nvPr/>
        </p:nvCxnSpPr>
        <p:spPr>
          <a:xfrm rot="5400000">
            <a:off x="5067500" y="1640800"/>
            <a:ext cx="3634800" cy="379500"/>
          </a:xfrm>
          <a:prstGeom prst="bentConnector2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2" name="Google Shape;482;p47"/>
          <p:cNvCxnSpPr/>
          <p:nvPr/>
        </p:nvCxnSpPr>
        <p:spPr>
          <a:xfrm rot="10800000">
            <a:off x="6695234" y="2133600"/>
            <a:ext cx="7170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diamond" w="med" len="med"/>
          </a:ln>
        </p:spPr>
      </p:cxnSp>
      <p:cxnSp>
        <p:nvCxnSpPr>
          <p:cNvPr id="483" name="Google Shape;483;p47"/>
          <p:cNvCxnSpPr/>
          <p:nvPr/>
        </p:nvCxnSpPr>
        <p:spPr>
          <a:xfrm rot="10800000">
            <a:off x="6695234" y="3647950"/>
            <a:ext cx="7170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diamond" w="med" len="med"/>
          </a:ln>
        </p:spPr>
      </p:cxnSp>
      <p:sp>
        <p:nvSpPr>
          <p:cNvPr id="484" name="Google Shape;484;p47"/>
          <p:cNvSpPr/>
          <p:nvPr/>
        </p:nvSpPr>
        <p:spPr>
          <a:xfrm rot="5400000">
            <a:off x="634189" y="-381742"/>
            <a:ext cx="108600" cy="47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85" name="Google Shape;485;p47"/>
          <p:cNvCxnSpPr>
            <a:endCxn id="486" idx="1"/>
          </p:cNvCxnSpPr>
          <p:nvPr/>
        </p:nvCxnSpPr>
        <p:spPr>
          <a:xfrm rot="16200000" flipH="1">
            <a:off x="-554556" y="1276538"/>
            <a:ext cx="4267212" cy="1285401"/>
          </a:xfrm>
          <a:prstGeom prst="bentConnector2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7" name="Google Shape;487;p47"/>
          <p:cNvSpPr/>
          <p:nvPr/>
        </p:nvSpPr>
        <p:spPr>
          <a:xfrm>
            <a:off x="729563" y="1174425"/>
            <a:ext cx="108600" cy="1086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88" name="Google Shape;488;p47"/>
          <p:cNvCxnSpPr>
            <a:stCxn id="489" idx="3"/>
            <a:endCxn id="490" idx="1"/>
          </p:cNvCxnSpPr>
          <p:nvPr/>
        </p:nvCxnSpPr>
        <p:spPr>
          <a:xfrm>
            <a:off x="1731875" y="2133600"/>
            <a:ext cx="717083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diamond" w="med" len="med"/>
          </a:ln>
        </p:spPr>
      </p:cxnSp>
      <p:sp>
        <p:nvSpPr>
          <p:cNvPr id="490" name="Google Shape;490;p47"/>
          <p:cNvSpPr txBox="1">
            <a:spLocks noGrp="1"/>
          </p:cNvSpPr>
          <p:nvPr>
            <p:ph type="title" idx="4294967295"/>
          </p:nvPr>
        </p:nvSpPr>
        <p:spPr>
          <a:xfrm>
            <a:off x="2448958" y="1925700"/>
            <a:ext cx="2381625" cy="415800"/>
          </a:xfrm>
          <a:prstGeom prst="rect">
            <a:avLst/>
          </a:prstGeom>
        </p:spPr>
        <p:txBody>
          <a:bodyPr spcFirstLastPara="1" wrap="square" lIns="18287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 smtClean="0"/>
              <a:t>Replication stalled</a:t>
            </a:r>
            <a:endParaRPr sz="1400" dirty="0"/>
          </a:p>
        </p:txBody>
      </p:sp>
      <p:sp>
        <p:nvSpPr>
          <p:cNvPr id="489" name="Google Shape;489;p47"/>
          <p:cNvSpPr txBox="1">
            <a:spLocks noGrp="1"/>
          </p:cNvSpPr>
          <p:nvPr>
            <p:ph type="title" idx="4294967295"/>
          </p:nvPr>
        </p:nvSpPr>
        <p:spPr>
          <a:xfrm>
            <a:off x="721175" y="1925700"/>
            <a:ext cx="1010700" cy="4158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00" dirty="0">
              <a:solidFill>
                <a:schemeClr val="dk2"/>
              </a:solidFill>
            </a:endParaRPr>
          </a:p>
        </p:txBody>
      </p:sp>
      <p:sp>
        <p:nvSpPr>
          <p:cNvPr id="486" name="Google Shape;486;p47"/>
          <p:cNvSpPr txBox="1">
            <a:spLocks noGrp="1"/>
          </p:cNvSpPr>
          <p:nvPr>
            <p:ph type="title" idx="4294967295"/>
          </p:nvPr>
        </p:nvSpPr>
        <p:spPr>
          <a:xfrm>
            <a:off x="2221751" y="3779739"/>
            <a:ext cx="2421924" cy="546211"/>
          </a:xfrm>
          <a:prstGeom prst="rect">
            <a:avLst/>
          </a:prstGeom>
        </p:spPr>
        <p:txBody>
          <a:bodyPr spcFirstLastPara="1" wrap="square" lIns="182875" tIns="91425" rIns="0" bIns="91425" anchor="ctr" anchorCtr="0">
            <a:noAutofit/>
          </a:bodyPr>
          <a:lstStyle/>
          <a:p>
            <a:r>
              <a:rPr lang="en-US" sz="1100" b="0" dirty="0" smtClean="0"/>
              <a:t/>
            </a:r>
            <a:br>
              <a:rPr lang="en-US" sz="1100" b="0" dirty="0" smtClean="0"/>
            </a:br>
            <a:r>
              <a:rPr lang="en-US" sz="1100" b="0" dirty="0" smtClean="0"/>
              <a:t>they </a:t>
            </a:r>
            <a:r>
              <a:rPr lang="en-US" sz="1100" b="0" dirty="0"/>
              <a:t>have a negative</a:t>
            </a:r>
            <a:br>
              <a:rPr lang="en-US" sz="1100" b="0" dirty="0"/>
            </a:br>
            <a:r>
              <a:rPr lang="en-US" sz="1100" b="0" dirty="0"/>
              <a:t>role on transcription</a:t>
            </a:r>
            <a:endParaRPr sz="1100" dirty="0"/>
          </a:p>
        </p:txBody>
      </p:sp>
      <p:sp>
        <p:nvSpPr>
          <p:cNvPr id="493" name="Google Shape;493;p47"/>
          <p:cNvSpPr txBox="1">
            <a:spLocks noGrp="1"/>
          </p:cNvSpPr>
          <p:nvPr>
            <p:ph type="title" idx="4294967295"/>
          </p:nvPr>
        </p:nvSpPr>
        <p:spPr>
          <a:xfrm>
            <a:off x="721175" y="3440050"/>
            <a:ext cx="1010700" cy="4158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2"/>
                </a:solidFill>
              </a:rPr>
              <a:t>1951</a:t>
            </a:r>
            <a:endParaRPr sz="2100">
              <a:solidFill>
                <a:schemeClr val="dk2"/>
              </a:solidFill>
            </a:endParaRPr>
          </a:p>
        </p:txBody>
      </p:sp>
      <p:sp>
        <p:nvSpPr>
          <p:cNvPr id="494" name="Google Shape;494;p47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latin typeface="Lato Light"/>
                <a:ea typeface="Lato Black"/>
                <a:cs typeface="Lato Black"/>
                <a:sym typeface="Lato Light"/>
              </a:rPr>
              <a:t>Replication and Transcription</a:t>
            </a:r>
            <a:endParaRPr b="0" dirty="0"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495" name="Google Shape;495;p47"/>
          <p:cNvSpPr txBox="1">
            <a:spLocks noGrp="1"/>
          </p:cNvSpPr>
          <p:nvPr>
            <p:ph type="title" idx="4294967295"/>
          </p:nvPr>
        </p:nvSpPr>
        <p:spPr>
          <a:xfrm flipH="1">
            <a:off x="4313525" y="1925700"/>
            <a:ext cx="2381534" cy="415800"/>
          </a:xfrm>
          <a:prstGeom prst="rect">
            <a:avLst/>
          </a:prstGeom>
        </p:spPr>
        <p:txBody>
          <a:bodyPr spcFirstLastPara="1" wrap="square" lIns="0" tIns="91425" rIns="182875" bIns="91425" anchor="ctr" anchorCtr="0">
            <a:noAutofit/>
          </a:bodyPr>
          <a:lstStyle/>
          <a:p>
            <a:pPr lvl="0" algn="r"/>
            <a:r>
              <a:rPr lang="en-US" sz="1600" dirty="0" smtClean="0"/>
              <a:t>Regulatory </a:t>
            </a:r>
            <a:r>
              <a:rPr lang="en-US" sz="1600" dirty="0"/>
              <a:t>R</a:t>
            </a:r>
            <a:r>
              <a:rPr lang="en-US" sz="1600" dirty="0" smtClean="0"/>
              <a:t>egions</a:t>
            </a:r>
            <a:endParaRPr sz="1600" dirty="0"/>
          </a:p>
        </p:txBody>
      </p:sp>
      <p:sp>
        <p:nvSpPr>
          <p:cNvPr id="496" name="Google Shape;496;p47"/>
          <p:cNvSpPr txBox="1">
            <a:spLocks noGrp="1"/>
          </p:cNvSpPr>
          <p:nvPr>
            <p:ph type="subTitle" idx="4294967295"/>
          </p:nvPr>
        </p:nvSpPr>
        <p:spPr>
          <a:xfrm flipH="1">
            <a:off x="2004792" y="3574938"/>
            <a:ext cx="2906774" cy="528395"/>
          </a:xfrm>
          <a:prstGeom prst="rect">
            <a:avLst/>
          </a:prstGeom>
        </p:spPr>
        <p:txBody>
          <a:bodyPr spcFirstLastPara="1" wrap="square" lIns="91425" tIns="91425" rIns="182875" bIns="91425" anchor="ctr" anchorCtr="0">
            <a:noAutofit/>
          </a:bodyPr>
          <a:lstStyle/>
          <a:p>
            <a:pPr marL="0" lvl="0" indent="0" algn="ctr">
              <a:spcAft>
                <a:spcPts val="1200"/>
              </a:spcAft>
              <a:buNone/>
            </a:pPr>
            <a:r>
              <a:rPr lang="en-US" sz="1600" b="1" dirty="0" smtClean="0">
                <a:latin typeface="Lato"/>
              </a:rPr>
              <a:t>template strand</a:t>
            </a:r>
            <a:endParaRPr sz="1600" b="1" dirty="0">
              <a:latin typeface="Lato"/>
            </a:endParaRPr>
          </a:p>
        </p:txBody>
      </p:sp>
      <p:sp>
        <p:nvSpPr>
          <p:cNvPr id="497" name="Google Shape;497;p47"/>
          <p:cNvSpPr txBox="1">
            <a:spLocks noGrp="1"/>
          </p:cNvSpPr>
          <p:nvPr>
            <p:ph type="title" idx="4294967295"/>
          </p:nvPr>
        </p:nvSpPr>
        <p:spPr>
          <a:xfrm flipH="1">
            <a:off x="7412125" y="1925700"/>
            <a:ext cx="1010700" cy="4158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2"/>
                </a:solidFill>
              </a:rPr>
              <a:t>1950</a:t>
            </a:r>
            <a:endParaRPr sz="2100">
              <a:solidFill>
                <a:schemeClr val="dk2"/>
              </a:solidFill>
            </a:endParaRPr>
          </a:p>
        </p:txBody>
      </p:sp>
      <p:sp>
        <p:nvSpPr>
          <p:cNvPr id="498" name="Google Shape;498;p47"/>
          <p:cNvSpPr txBox="1">
            <a:spLocks noGrp="1"/>
          </p:cNvSpPr>
          <p:nvPr>
            <p:ph type="title" idx="4294967295"/>
          </p:nvPr>
        </p:nvSpPr>
        <p:spPr>
          <a:xfrm flipH="1">
            <a:off x="5060092" y="3495550"/>
            <a:ext cx="1595433" cy="415800"/>
          </a:xfrm>
          <a:prstGeom prst="rect">
            <a:avLst/>
          </a:prstGeom>
        </p:spPr>
        <p:txBody>
          <a:bodyPr spcFirstLastPara="1" wrap="square" lIns="0" tIns="91425" rIns="182875" bIns="91425" anchor="ctr" anchorCtr="0">
            <a:noAutofit/>
          </a:bodyPr>
          <a:lstStyle/>
          <a:p>
            <a:pPr lvl="0" algn="l"/>
            <a:r>
              <a:rPr lang="en-US" sz="1600" dirty="0"/>
              <a:t>C</a:t>
            </a:r>
            <a:r>
              <a:rPr lang="en-US" sz="1600" dirty="0" smtClean="0"/>
              <a:t>oding </a:t>
            </a:r>
            <a:r>
              <a:rPr lang="en-US" sz="1600" dirty="0"/>
              <a:t>strand</a:t>
            </a:r>
            <a:endParaRPr sz="1600" dirty="0"/>
          </a:p>
        </p:txBody>
      </p:sp>
      <p:sp>
        <p:nvSpPr>
          <p:cNvPr id="499" name="Google Shape;499;p47"/>
          <p:cNvSpPr txBox="1">
            <a:spLocks noGrp="1"/>
          </p:cNvSpPr>
          <p:nvPr>
            <p:ph type="subTitle" idx="4294967295"/>
          </p:nvPr>
        </p:nvSpPr>
        <p:spPr>
          <a:xfrm flipH="1">
            <a:off x="5014309" y="3989925"/>
            <a:ext cx="1931400" cy="470100"/>
          </a:xfrm>
          <a:prstGeom prst="rect">
            <a:avLst/>
          </a:prstGeom>
        </p:spPr>
        <p:txBody>
          <a:bodyPr spcFirstLastPara="1" wrap="square" lIns="91425" tIns="91425" rIns="182875" bIns="91425" anchor="ctr" anchorCtr="0">
            <a:noAutofit/>
          </a:bodyPr>
          <a:lstStyle/>
          <a:p>
            <a:pPr marL="0" lvl="0" indent="0">
              <a:spcAft>
                <a:spcPts val="1200"/>
              </a:spcAft>
              <a:buNone/>
            </a:pPr>
            <a:r>
              <a:rPr lang="en-US" sz="1200" dirty="0">
                <a:latin typeface="Lato"/>
              </a:rPr>
              <a:t>either </a:t>
            </a:r>
            <a:r>
              <a:rPr lang="en-US" sz="1200" dirty="0" smtClean="0">
                <a:latin typeface="Lato"/>
              </a:rPr>
              <a:t>facilitate or repress transcription</a:t>
            </a:r>
            <a:endParaRPr sz="1200" dirty="0">
              <a:latin typeface="Lato"/>
            </a:endParaRPr>
          </a:p>
        </p:txBody>
      </p:sp>
      <p:sp>
        <p:nvSpPr>
          <p:cNvPr id="500" name="Google Shape;500;p47"/>
          <p:cNvSpPr txBox="1">
            <a:spLocks noGrp="1"/>
          </p:cNvSpPr>
          <p:nvPr>
            <p:ph type="title" idx="4294967295"/>
          </p:nvPr>
        </p:nvSpPr>
        <p:spPr>
          <a:xfrm flipH="1">
            <a:off x="7412125" y="3440050"/>
            <a:ext cx="1010700" cy="4158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2"/>
                </a:solidFill>
              </a:rPr>
              <a:t>1951</a:t>
            </a:r>
            <a:endParaRPr sz="2100">
              <a:solidFill>
                <a:schemeClr val="dk2"/>
              </a:solidFill>
            </a:endParaRPr>
          </a:p>
        </p:txBody>
      </p:sp>
      <p:cxnSp>
        <p:nvCxnSpPr>
          <p:cNvPr id="502" name="Google Shape;502;p47"/>
          <p:cNvCxnSpPr/>
          <p:nvPr/>
        </p:nvCxnSpPr>
        <p:spPr>
          <a:xfrm>
            <a:off x="1731875" y="3778953"/>
            <a:ext cx="7170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diamond" w="med" len="med"/>
          </a:ln>
        </p:spPr>
      </p:cxnSp>
      <p:sp>
        <p:nvSpPr>
          <p:cNvPr id="38" name="Google Shape;499;p47"/>
          <p:cNvSpPr txBox="1">
            <a:spLocks/>
          </p:cNvSpPr>
          <p:nvPr/>
        </p:nvSpPr>
        <p:spPr>
          <a:xfrm flipH="1">
            <a:off x="4892108" y="2448424"/>
            <a:ext cx="1931400" cy="4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8287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 Medium"/>
              <a:buChar char="●"/>
              <a:defRPr sz="14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 Medium"/>
              <a:buChar char="○"/>
              <a:defRPr sz="14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 Medium"/>
              <a:buChar char="■"/>
              <a:defRPr sz="14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 Medium"/>
              <a:buChar char="●"/>
              <a:defRPr sz="14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 Medium"/>
              <a:buChar char="○"/>
              <a:defRPr sz="14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 Medium"/>
              <a:buChar char="■"/>
              <a:defRPr sz="14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 Medium"/>
              <a:buChar char="●"/>
              <a:defRPr sz="14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 Medium"/>
              <a:buChar char="○"/>
              <a:defRPr sz="14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 Medium"/>
              <a:buChar char="■"/>
              <a:defRPr sz="14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pPr marL="0" indent="0">
              <a:spcAft>
                <a:spcPts val="1200"/>
              </a:spcAft>
              <a:buFont typeface="Montserrat Medium"/>
              <a:buNone/>
            </a:pPr>
            <a:r>
              <a:rPr lang="en-US" sz="1200" dirty="0" smtClean="0">
                <a:latin typeface="Lato"/>
              </a:rPr>
              <a:t>either facilitate or repress the recruitment of transcriptional factors</a:t>
            </a:r>
            <a:endParaRPr lang="en-US" sz="1200" dirty="0">
              <a:latin typeface="La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0"/>
          <p:cNvSpPr txBox="1">
            <a:spLocks noGrp="1"/>
          </p:cNvSpPr>
          <p:nvPr>
            <p:ph type="title"/>
          </p:nvPr>
        </p:nvSpPr>
        <p:spPr>
          <a:xfrm>
            <a:off x="3756000" y="1710959"/>
            <a:ext cx="3995700" cy="54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SNPs</a:t>
            </a:r>
            <a:endParaRPr dirty="0"/>
          </a:p>
        </p:txBody>
      </p:sp>
      <p:sp>
        <p:nvSpPr>
          <p:cNvPr id="267" name="Google Shape;267;p40"/>
          <p:cNvSpPr txBox="1">
            <a:spLocks noGrp="1"/>
          </p:cNvSpPr>
          <p:nvPr>
            <p:ph type="subTitle" idx="1"/>
          </p:nvPr>
        </p:nvSpPr>
        <p:spPr>
          <a:xfrm>
            <a:off x="3756000" y="2452741"/>
            <a:ext cx="3995700" cy="204511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Single nucleotide polymorphisms (SNPs) are genetic variations that arise within DNA </a:t>
            </a:r>
            <a:r>
              <a:rPr lang="en-US" dirty="0" smtClean="0"/>
              <a:t>sequences.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 smtClean="0"/>
              <a:t>Can be linked to various diseases.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 smtClean="0"/>
              <a:t>According to the latest studies, SNPs could be associated with Q4-quadruplex structures and impact gene regulation.</a:t>
            </a:r>
            <a:endParaRPr dirty="0"/>
          </a:p>
        </p:txBody>
      </p:sp>
      <p:pic>
        <p:nvPicPr>
          <p:cNvPr id="268" name="Google Shape;268;p40"/>
          <p:cNvPicPr preferRelativeResize="0"/>
          <p:nvPr/>
        </p:nvPicPr>
        <p:blipFill rotWithShape="1">
          <a:blip r:embed="rId3">
            <a:alphaModFix/>
          </a:blip>
          <a:srcRect t="3678" r="38631" b="9568"/>
          <a:stretch/>
        </p:blipFill>
        <p:spPr>
          <a:xfrm>
            <a:off x="0" y="0"/>
            <a:ext cx="3638548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0" name="Google Shape;270;p40"/>
          <p:cNvGrpSpPr/>
          <p:nvPr/>
        </p:nvGrpSpPr>
        <p:grpSpPr>
          <a:xfrm rot="5400000">
            <a:off x="8459352" y="525364"/>
            <a:ext cx="448016" cy="159289"/>
            <a:chOff x="4405045" y="960533"/>
            <a:chExt cx="680462" cy="241934"/>
          </a:xfrm>
        </p:grpSpPr>
        <p:grpSp>
          <p:nvGrpSpPr>
            <p:cNvPr id="271" name="Google Shape;271;p40"/>
            <p:cNvGrpSpPr/>
            <p:nvPr/>
          </p:nvGrpSpPr>
          <p:grpSpPr>
            <a:xfrm>
              <a:off x="4405045" y="960533"/>
              <a:ext cx="680462" cy="241934"/>
              <a:chOff x="4405045" y="960533"/>
              <a:chExt cx="680462" cy="241934"/>
            </a:xfrm>
          </p:grpSpPr>
          <p:sp>
            <p:nvSpPr>
              <p:cNvPr id="272" name="Google Shape;272;p40"/>
              <p:cNvSpPr/>
              <p:nvPr/>
            </p:nvSpPr>
            <p:spPr>
              <a:xfrm rot="2700000">
                <a:off x="4663796" y="997170"/>
                <a:ext cx="163342" cy="168857"/>
              </a:xfrm>
              <a:prstGeom prst="round2DiagRect">
                <a:avLst>
                  <a:gd name="adj1" fmla="val 50000"/>
                  <a:gd name="adj2" fmla="val 0"/>
                </a:avLst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273;p40"/>
              <p:cNvSpPr/>
              <p:nvPr/>
            </p:nvSpPr>
            <p:spPr>
              <a:xfrm rot="-2700000">
                <a:off x="4436501" y="995607"/>
                <a:ext cx="151887" cy="151887"/>
              </a:xfrm>
              <a:prstGeom prst="arc">
                <a:avLst>
                  <a:gd name="adj1" fmla="val 17826268"/>
                  <a:gd name="adj2" fmla="val 0"/>
                </a:avLst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74" name="Google Shape;274;p40"/>
              <p:cNvCxnSpPr>
                <a:stCxn id="273" idx="2"/>
                <a:endCxn id="272" idx="1"/>
              </p:cNvCxnSpPr>
              <p:nvPr/>
            </p:nvCxnSpPr>
            <p:spPr>
              <a:xfrm rot="-5400000" flipH="1">
                <a:off x="4564345" y="1019650"/>
                <a:ext cx="123300" cy="119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75" name="Google Shape;275;p40"/>
              <p:cNvSpPr/>
              <p:nvPr/>
            </p:nvSpPr>
            <p:spPr>
              <a:xfrm rot="-8100000" flipH="1">
                <a:off x="4436501" y="1019123"/>
                <a:ext cx="151887" cy="151887"/>
              </a:xfrm>
              <a:prstGeom prst="arc">
                <a:avLst>
                  <a:gd name="adj1" fmla="val 17776405"/>
                  <a:gd name="adj2" fmla="val 0"/>
                </a:avLst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76" name="Google Shape;276;p40"/>
              <p:cNvCxnSpPr>
                <a:stCxn id="275" idx="2"/>
              </p:cNvCxnSpPr>
              <p:nvPr/>
            </p:nvCxnSpPr>
            <p:spPr>
              <a:xfrm rot="-5400000">
                <a:off x="4564345" y="1027266"/>
                <a:ext cx="123300" cy="119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77" name="Google Shape;277;p40"/>
              <p:cNvSpPr/>
              <p:nvPr/>
            </p:nvSpPr>
            <p:spPr>
              <a:xfrm rot="2700000" flipH="1">
                <a:off x="4902164" y="991990"/>
                <a:ext cx="151887" cy="151887"/>
              </a:xfrm>
              <a:prstGeom prst="arc">
                <a:avLst>
                  <a:gd name="adj1" fmla="val 17826268"/>
                  <a:gd name="adj2" fmla="val 0"/>
                </a:avLst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78" name="Google Shape;278;p40"/>
              <p:cNvCxnSpPr>
                <a:stCxn id="277" idx="2"/>
              </p:cNvCxnSpPr>
              <p:nvPr/>
            </p:nvCxnSpPr>
            <p:spPr>
              <a:xfrm rot="5400000">
                <a:off x="4802907" y="1016033"/>
                <a:ext cx="123300" cy="119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79" name="Google Shape;279;p40"/>
              <p:cNvSpPr/>
              <p:nvPr/>
            </p:nvSpPr>
            <p:spPr>
              <a:xfrm rot="8100000">
                <a:off x="4902164" y="1015506"/>
                <a:ext cx="151887" cy="151887"/>
              </a:xfrm>
              <a:prstGeom prst="arc">
                <a:avLst>
                  <a:gd name="adj1" fmla="val 17776405"/>
                  <a:gd name="adj2" fmla="val 0"/>
                </a:avLst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80" name="Google Shape;280;p40"/>
              <p:cNvCxnSpPr>
                <a:stCxn id="279" idx="2"/>
              </p:cNvCxnSpPr>
              <p:nvPr/>
            </p:nvCxnSpPr>
            <p:spPr>
              <a:xfrm rot="5400000" flipH="1">
                <a:off x="4802907" y="1023649"/>
                <a:ext cx="123300" cy="119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281" name="Google Shape;281;p40"/>
            <p:cNvCxnSpPr>
              <a:stCxn id="273" idx="2"/>
              <a:endCxn id="275" idx="2"/>
            </p:cNvCxnSpPr>
            <p:nvPr/>
          </p:nvCxnSpPr>
          <p:spPr>
            <a:xfrm rot="5400000">
              <a:off x="4500745" y="1083250"/>
              <a:ext cx="130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2" name="Google Shape;282;p40"/>
            <p:cNvCxnSpPr/>
            <p:nvPr/>
          </p:nvCxnSpPr>
          <p:spPr>
            <a:xfrm flipH="1">
              <a:off x="4527184" y="999281"/>
              <a:ext cx="900" cy="167700"/>
            </a:xfrm>
            <a:prstGeom prst="straightConnector1">
              <a:avLst/>
            </a:pr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3" name="Google Shape;283;p40"/>
            <p:cNvCxnSpPr>
              <a:stCxn id="277" idx="2"/>
              <a:endCxn id="279" idx="2"/>
            </p:cNvCxnSpPr>
            <p:nvPr/>
          </p:nvCxnSpPr>
          <p:spPr>
            <a:xfrm rot="5400000">
              <a:off x="4859007" y="1079633"/>
              <a:ext cx="130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4" name="Google Shape;284;p40"/>
            <p:cNvCxnSpPr/>
            <p:nvPr/>
          </p:nvCxnSpPr>
          <p:spPr>
            <a:xfrm>
              <a:off x="4962470" y="999281"/>
              <a:ext cx="900" cy="167700"/>
            </a:xfrm>
            <a:prstGeom prst="straightConnector1">
              <a:avLst/>
            </a:pr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5" name="Google Shape;285;p40"/>
            <p:cNvCxnSpPr>
              <a:stCxn id="272" idx="3"/>
              <a:endCxn id="272" idx="0"/>
            </p:cNvCxnSpPr>
            <p:nvPr/>
          </p:nvCxnSpPr>
          <p:spPr>
            <a:xfrm rot="5400000">
              <a:off x="4745467" y="1079799"/>
              <a:ext cx="117600" cy="18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6" name="Google Shape;286;p40"/>
            <p:cNvCxnSpPr/>
            <p:nvPr/>
          </p:nvCxnSpPr>
          <p:spPr>
            <a:xfrm flipH="1">
              <a:off x="4725475" y="1001074"/>
              <a:ext cx="900" cy="162300"/>
            </a:xfrm>
            <a:prstGeom prst="straightConnector1">
              <a:avLst/>
            </a:pr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7" name="Google Shape;287;p40"/>
            <p:cNvCxnSpPr/>
            <p:nvPr/>
          </p:nvCxnSpPr>
          <p:spPr>
            <a:xfrm flipH="1">
              <a:off x="4764450" y="1001074"/>
              <a:ext cx="900" cy="162300"/>
            </a:xfrm>
            <a:prstGeom prst="straightConnector1">
              <a:avLst/>
            </a:pr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8" name="Google Shape;288;p40"/>
            <p:cNvCxnSpPr>
              <a:stCxn id="272" idx="2"/>
              <a:endCxn id="272" idx="1"/>
            </p:cNvCxnSpPr>
            <p:nvPr/>
          </p:nvCxnSpPr>
          <p:spPr>
            <a:xfrm rot="5400000">
              <a:off x="4628017" y="1081749"/>
              <a:ext cx="117600" cy="18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About DNA Day by Slidesgo">
  <a:themeElements>
    <a:clrScheme name="Simple Light">
      <a:dk1>
        <a:srgbClr val="240916"/>
      </a:dk1>
      <a:lt1>
        <a:srgbClr val="FFFFFF"/>
      </a:lt1>
      <a:dk2>
        <a:srgbClr val="2A165D"/>
      </a:dk2>
      <a:lt2>
        <a:srgbClr val="95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95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198</TotalTime>
  <Words>794</Words>
  <Application>Microsoft Office PowerPoint</Application>
  <PresentationFormat>On-screen Show (16:9)</PresentationFormat>
  <Paragraphs>167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2" baseType="lpstr">
      <vt:lpstr>Arial</vt:lpstr>
      <vt:lpstr>Calibri</vt:lpstr>
      <vt:lpstr>Lato</vt:lpstr>
      <vt:lpstr>Lato Black</vt:lpstr>
      <vt:lpstr>Lato Light</vt:lpstr>
      <vt:lpstr>Montserrat Medium</vt:lpstr>
      <vt:lpstr>Times New Roman</vt:lpstr>
      <vt:lpstr>About DNA Day by Slidesgo</vt:lpstr>
      <vt:lpstr>Capstone:Nucleotide Polymorphisms (SNPs) and Overlapping G-Quadruplex Sequences (G4s)</vt:lpstr>
      <vt:lpstr>PowerPoint Presentation</vt:lpstr>
      <vt:lpstr>Milestones So Far</vt:lpstr>
      <vt:lpstr>In Vitro Studies</vt:lpstr>
      <vt:lpstr>G4 Quadruplex Structure</vt:lpstr>
      <vt:lpstr>Functional Implications</vt:lpstr>
      <vt:lpstr>PowerPoint Presentation</vt:lpstr>
      <vt:lpstr>Replication stalled</vt:lpstr>
      <vt:lpstr>SNPs</vt:lpstr>
      <vt:lpstr>SNPs and G4 Quadruplex in Cancer</vt:lpstr>
      <vt:lpstr>Genome-wide identification </vt:lpstr>
      <vt:lpstr>PowerPoint Presentation</vt:lpstr>
      <vt:lpstr>PowerPoint Presentation</vt:lpstr>
      <vt:lpstr>Objective </vt:lpstr>
      <vt:lpstr>Procedure</vt:lpstr>
      <vt:lpstr>Procedure</vt:lpstr>
      <vt:lpstr>Workflow</vt:lpstr>
      <vt:lpstr>File written by G4Hunter</vt:lpstr>
      <vt:lpstr>Computing the Distance</vt:lpstr>
      <vt:lpstr>Computing the Distance</vt:lpstr>
      <vt:lpstr>Computing the Distance</vt:lpstr>
      <vt:lpstr>PowerPoint Presentation</vt:lpstr>
      <vt:lpstr>PowerPoint Presentation</vt:lpstr>
      <vt:lpstr>Future Studies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Capstone:Nucleotide Polymorphisms (SNPs) and Overlapping G-Quadruplex Sequences (G4s)</dc:title>
  <cp:lastModifiedBy>Marc Shebaby</cp:lastModifiedBy>
  <cp:revision>20</cp:revision>
  <dcterms:modified xsi:type="dcterms:W3CDTF">2023-05-14T12:30:55Z</dcterms:modified>
</cp:coreProperties>
</file>